
<file path=[Content_Types].xml><?xml version="1.0" encoding="utf-8"?>
<Types xmlns="http://schemas.openxmlformats.org/package/2006/content-types">
  <Default Extension="emf" ContentType="image/x-emf"/>
  <Default Extension="jfif" ContentType="image/jpeg"/>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5"/>
  </p:sldMasterIdLst>
  <p:notesMasterIdLst>
    <p:notesMasterId r:id="rId47"/>
  </p:notesMasterIdLst>
  <p:sldIdLst>
    <p:sldId id="256" r:id="rId6"/>
    <p:sldId id="2147481184" r:id="rId7"/>
    <p:sldId id="2147481332" r:id="rId8"/>
    <p:sldId id="2147481338" r:id="rId9"/>
    <p:sldId id="2147481368" r:id="rId10"/>
    <p:sldId id="2147481348" r:id="rId11"/>
    <p:sldId id="2147481369" r:id="rId12"/>
    <p:sldId id="2147481356" r:id="rId13"/>
    <p:sldId id="2147481357" r:id="rId14"/>
    <p:sldId id="2147481366" r:id="rId15"/>
    <p:sldId id="667" r:id="rId16"/>
    <p:sldId id="2147481354" r:id="rId17"/>
    <p:sldId id="2147481355" r:id="rId18"/>
    <p:sldId id="2147481373" r:id="rId19"/>
    <p:sldId id="2147481370" r:id="rId20"/>
    <p:sldId id="2147481362" r:id="rId21"/>
    <p:sldId id="2147481364" r:id="rId22"/>
    <p:sldId id="2147481363" r:id="rId23"/>
    <p:sldId id="2147481343" r:id="rId24"/>
    <p:sldId id="2147481342" r:id="rId25"/>
    <p:sldId id="2147481347" r:id="rId26"/>
    <p:sldId id="2147481346" r:id="rId27"/>
    <p:sldId id="2147481365" r:id="rId28"/>
    <p:sldId id="258" r:id="rId29"/>
    <p:sldId id="2147481358" r:id="rId30"/>
    <p:sldId id="2147481359" r:id="rId31"/>
    <p:sldId id="2147481360" r:id="rId32"/>
    <p:sldId id="2147481371" r:id="rId33"/>
    <p:sldId id="2147481361" r:id="rId34"/>
    <p:sldId id="696" r:id="rId35"/>
    <p:sldId id="699" r:id="rId36"/>
    <p:sldId id="2147481349" r:id="rId37"/>
    <p:sldId id="658" r:id="rId38"/>
    <p:sldId id="2147481350" r:id="rId39"/>
    <p:sldId id="2147481351" r:id="rId40"/>
    <p:sldId id="2147481352" r:id="rId41"/>
    <p:sldId id="2147481353" r:id="rId42"/>
    <p:sldId id="2147481372" r:id="rId43"/>
    <p:sldId id="2147481344" r:id="rId44"/>
    <p:sldId id="2147481328" r:id="rId45"/>
    <p:sldId id="280" r:id="rId46"/>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167A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601"/>
    <p:restoredTop sz="94684"/>
  </p:normalViewPr>
  <p:slideViewPr>
    <p:cSldViewPr snapToGrid="0">
      <p:cViewPr varScale="1">
        <p:scale>
          <a:sx n="98" d="100"/>
          <a:sy n="98" d="100"/>
        </p:scale>
        <p:origin x="130" y="6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microsoft.com/office/2016/11/relationships/changesInfo" Target="changesInfos/changesInfo1.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presProps" Target="presProps.xml"/><Relationship Id="rId8" Type="http://schemas.openxmlformats.org/officeDocument/2006/relationships/slide" Target="slides/slide3.xml"/><Relationship Id="rId51"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0" Type="http://schemas.openxmlformats.org/officeDocument/2006/relationships/slide" Target="slides/slide15.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hilippe Bergerot" userId="5c197432-cbf8-45db-88e1-adb6b88a7440" providerId="ADAL" clId="{FB7BA81F-0295-486B-8940-CABFAD7931F3}"/>
    <pc:docChg chg="undo custSel addSld delSld modSld sldOrd">
      <pc:chgData name="Philippe Bergerot" userId="5c197432-cbf8-45db-88e1-adb6b88a7440" providerId="ADAL" clId="{FB7BA81F-0295-486B-8940-CABFAD7931F3}" dt="2025-10-01T16:13:54.199" v="809"/>
      <pc:docMkLst>
        <pc:docMk/>
      </pc:docMkLst>
      <pc:sldChg chg="delSp modSp mod ord">
        <pc:chgData name="Philippe Bergerot" userId="5c197432-cbf8-45db-88e1-adb6b88a7440" providerId="ADAL" clId="{FB7BA81F-0295-486B-8940-CABFAD7931F3}" dt="2025-09-28T01:38:55.154" v="342"/>
        <pc:sldMkLst>
          <pc:docMk/>
          <pc:sldMk cId="1912582359" sldId="658"/>
        </pc:sldMkLst>
      </pc:sldChg>
      <pc:sldChg chg="add ord">
        <pc:chgData name="Philippe Bergerot" userId="5c197432-cbf8-45db-88e1-adb6b88a7440" providerId="ADAL" clId="{FB7BA81F-0295-486B-8940-CABFAD7931F3}" dt="2025-09-28T14:19:30.644" v="468"/>
        <pc:sldMkLst>
          <pc:docMk/>
          <pc:sldMk cId="4028109710" sldId="667"/>
        </pc:sldMkLst>
      </pc:sldChg>
      <pc:sldChg chg="modSp add mod">
        <pc:chgData name="Philippe Bergerot" userId="5c197432-cbf8-45db-88e1-adb6b88a7440" providerId="ADAL" clId="{FB7BA81F-0295-486B-8940-CABFAD7931F3}" dt="2025-09-28T01:32:48.052" v="305" actId="27636"/>
        <pc:sldMkLst>
          <pc:docMk/>
          <pc:sldMk cId="3687080351" sldId="696"/>
        </pc:sldMkLst>
        <pc:spChg chg="mod">
          <ac:chgData name="Philippe Bergerot" userId="5c197432-cbf8-45db-88e1-adb6b88a7440" providerId="ADAL" clId="{FB7BA81F-0295-486B-8940-CABFAD7931F3}" dt="2025-09-28T01:32:48.052" v="305" actId="27636"/>
          <ac:spMkLst>
            <pc:docMk/>
            <pc:sldMk cId="3687080351" sldId="696"/>
            <ac:spMk id="4" creationId="{C2AEDB72-7B10-A30B-FA38-CBFB86A5F2B8}"/>
          </ac:spMkLst>
        </pc:spChg>
      </pc:sldChg>
      <pc:sldChg chg="modSp add mod">
        <pc:chgData name="Philippe Bergerot" userId="5c197432-cbf8-45db-88e1-adb6b88a7440" providerId="ADAL" clId="{FB7BA81F-0295-486B-8940-CABFAD7931F3}" dt="2025-09-28T01:32:54.385" v="308" actId="27636"/>
        <pc:sldMkLst>
          <pc:docMk/>
          <pc:sldMk cId="4024541051" sldId="699"/>
        </pc:sldMkLst>
        <pc:spChg chg="mod">
          <ac:chgData name="Philippe Bergerot" userId="5c197432-cbf8-45db-88e1-adb6b88a7440" providerId="ADAL" clId="{FB7BA81F-0295-486B-8940-CABFAD7931F3}" dt="2025-09-28T01:32:54.383" v="307" actId="27636"/>
          <ac:spMkLst>
            <pc:docMk/>
            <pc:sldMk cId="4024541051" sldId="699"/>
            <ac:spMk id="4" creationId="{B444A055-FEFB-E6B3-4105-6CA23034FB62}"/>
          </ac:spMkLst>
        </pc:spChg>
        <pc:spChg chg="mod">
          <ac:chgData name="Philippe Bergerot" userId="5c197432-cbf8-45db-88e1-adb6b88a7440" providerId="ADAL" clId="{FB7BA81F-0295-486B-8940-CABFAD7931F3}" dt="2025-09-28T01:32:54.385" v="308" actId="27636"/>
          <ac:spMkLst>
            <pc:docMk/>
            <pc:sldMk cId="4024541051" sldId="699"/>
            <ac:spMk id="5" creationId="{8DB76F76-EC14-6ADB-B9B8-D8E29631B8DF}"/>
          </ac:spMkLst>
        </pc:spChg>
      </pc:sldChg>
      <pc:sldChg chg="ord">
        <pc:chgData name="Philippe Bergerot" userId="5c197432-cbf8-45db-88e1-adb6b88a7440" providerId="ADAL" clId="{FB7BA81F-0295-486B-8940-CABFAD7931F3}" dt="2025-09-28T01:39:32.075" v="344"/>
        <pc:sldMkLst>
          <pc:docMk/>
          <pc:sldMk cId="3821981404" sldId="2147481349"/>
        </pc:sldMkLst>
      </pc:sldChg>
      <pc:sldChg chg="ord">
        <pc:chgData name="Philippe Bergerot" userId="5c197432-cbf8-45db-88e1-adb6b88a7440" providerId="ADAL" clId="{FB7BA81F-0295-486B-8940-CABFAD7931F3}" dt="2025-09-28T01:42:52.605" v="352"/>
        <pc:sldMkLst>
          <pc:docMk/>
          <pc:sldMk cId="3101117790" sldId="2147481350"/>
        </pc:sldMkLst>
      </pc:sldChg>
      <pc:sldChg chg="ord">
        <pc:chgData name="Philippe Bergerot" userId="5c197432-cbf8-45db-88e1-adb6b88a7440" providerId="ADAL" clId="{FB7BA81F-0295-486B-8940-CABFAD7931F3}" dt="2025-09-28T01:38:17.077" v="338"/>
        <pc:sldMkLst>
          <pc:docMk/>
          <pc:sldMk cId="3511080137" sldId="2147481351"/>
        </pc:sldMkLst>
      </pc:sldChg>
      <pc:sldChg chg="ord">
        <pc:chgData name="Philippe Bergerot" userId="5c197432-cbf8-45db-88e1-adb6b88a7440" providerId="ADAL" clId="{FB7BA81F-0295-486B-8940-CABFAD7931F3}" dt="2025-09-28T01:37:57.207" v="336"/>
        <pc:sldMkLst>
          <pc:docMk/>
          <pc:sldMk cId="270426928" sldId="2147481352"/>
        </pc:sldMkLst>
      </pc:sldChg>
      <pc:sldChg chg="ord">
        <pc:chgData name="Philippe Bergerot" userId="5c197432-cbf8-45db-88e1-adb6b88a7440" providerId="ADAL" clId="{FB7BA81F-0295-486B-8940-CABFAD7931F3}" dt="2025-09-28T01:37:36.446" v="334"/>
        <pc:sldMkLst>
          <pc:docMk/>
          <pc:sldMk cId="3970702429" sldId="2147481353"/>
        </pc:sldMkLst>
      </pc:sldChg>
      <pc:sldChg chg="addSp delSp modSp mod ord">
        <pc:chgData name="Philippe Bergerot" userId="5c197432-cbf8-45db-88e1-adb6b88a7440" providerId="ADAL" clId="{FB7BA81F-0295-486B-8940-CABFAD7931F3}" dt="2025-09-28T01:10:39.169" v="266"/>
        <pc:sldMkLst>
          <pc:docMk/>
          <pc:sldMk cId="2399137742" sldId="2147481356"/>
        </pc:sldMkLst>
      </pc:sldChg>
      <pc:sldChg chg="ord">
        <pc:chgData name="Philippe Bergerot" userId="5c197432-cbf8-45db-88e1-adb6b88a7440" providerId="ADAL" clId="{FB7BA81F-0295-486B-8940-CABFAD7931F3}" dt="2025-09-28T01:11:47.569" v="270"/>
        <pc:sldMkLst>
          <pc:docMk/>
          <pc:sldMk cId="4130970046" sldId="2147481357"/>
        </pc:sldMkLst>
      </pc:sldChg>
      <pc:sldChg chg="modSp mod">
        <pc:chgData name="Philippe Bergerot" userId="5c197432-cbf8-45db-88e1-adb6b88a7440" providerId="ADAL" clId="{FB7BA81F-0295-486B-8940-CABFAD7931F3}" dt="2025-10-01T16:11:52.689" v="807" actId="20577"/>
        <pc:sldMkLst>
          <pc:docMk/>
          <pc:sldMk cId="911333387" sldId="2147481358"/>
        </pc:sldMkLst>
        <pc:spChg chg="mod">
          <ac:chgData name="Philippe Bergerot" userId="5c197432-cbf8-45db-88e1-adb6b88a7440" providerId="ADAL" clId="{FB7BA81F-0295-486B-8940-CABFAD7931F3}" dt="2025-10-01T16:11:52.689" v="807" actId="20577"/>
          <ac:spMkLst>
            <pc:docMk/>
            <pc:sldMk cId="911333387" sldId="2147481358"/>
            <ac:spMk id="9" creationId="{E8706870-6952-3EEC-8292-438CE90C31C3}"/>
          </ac:spMkLst>
        </pc:spChg>
      </pc:sldChg>
      <pc:sldChg chg="ord">
        <pc:chgData name="Philippe Bergerot" userId="5c197432-cbf8-45db-88e1-adb6b88a7440" providerId="ADAL" clId="{FB7BA81F-0295-486B-8940-CABFAD7931F3}" dt="2025-09-28T13:51:31.113" v="465"/>
        <pc:sldMkLst>
          <pc:docMk/>
          <pc:sldMk cId="2562413364" sldId="2147481361"/>
        </pc:sldMkLst>
      </pc:sldChg>
      <pc:sldChg chg="delSp mod">
        <pc:chgData name="Philippe Bergerot" userId="5c197432-cbf8-45db-88e1-adb6b88a7440" providerId="ADAL" clId="{FB7BA81F-0295-486B-8940-CABFAD7931F3}" dt="2025-09-28T01:45:45.504" v="355" actId="478"/>
        <pc:sldMkLst>
          <pc:docMk/>
          <pc:sldMk cId="2811520537" sldId="2147481362"/>
        </pc:sldMkLst>
      </pc:sldChg>
      <pc:sldChg chg="delSp mod">
        <pc:chgData name="Philippe Bergerot" userId="5c197432-cbf8-45db-88e1-adb6b88a7440" providerId="ADAL" clId="{FB7BA81F-0295-486B-8940-CABFAD7931F3}" dt="2025-09-28T01:46:06.098" v="356" actId="478"/>
        <pc:sldMkLst>
          <pc:docMk/>
          <pc:sldMk cId="2974830787" sldId="2147481364"/>
        </pc:sldMkLst>
      </pc:sldChg>
      <pc:sldChg chg="delSp modSp mod">
        <pc:chgData name="Philippe Bergerot" userId="5c197432-cbf8-45db-88e1-adb6b88a7440" providerId="ADAL" clId="{FB7BA81F-0295-486B-8940-CABFAD7931F3}" dt="2025-09-28T01:46:31.311" v="358" actId="478"/>
        <pc:sldMkLst>
          <pc:docMk/>
          <pc:sldMk cId="3857558715" sldId="2147481365"/>
        </pc:sldMkLst>
      </pc:sldChg>
      <pc:sldChg chg="addSp delSp modSp mod ord">
        <pc:chgData name="Philippe Bergerot" userId="5c197432-cbf8-45db-88e1-adb6b88a7440" providerId="ADAL" clId="{FB7BA81F-0295-486B-8940-CABFAD7931F3}" dt="2025-09-30T09:32:58.572" v="745" actId="1076"/>
        <pc:sldMkLst>
          <pc:docMk/>
          <pc:sldMk cId="2407442600" sldId="2147481366"/>
        </pc:sldMkLst>
        <pc:spChg chg="add mod">
          <ac:chgData name="Philippe Bergerot" userId="5c197432-cbf8-45db-88e1-adb6b88a7440" providerId="ADAL" clId="{FB7BA81F-0295-486B-8940-CABFAD7931F3}" dt="2025-09-29T15:44:33.566" v="653" actId="1076"/>
          <ac:spMkLst>
            <pc:docMk/>
            <pc:sldMk cId="2407442600" sldId="2147481366"/>
            <ac:spMk id="6" creationId="{78C427FA-8920-DB87-922C-0566A14F96DD}"/>
          </ac:spMkLst>
        </pc:spChg>
        <pc:spChg chg="add mod">
          <ac:chgData name="Philippe Bergerot" userId="5c197432-cbf8-45db-88e1-adb6b88a7440" providerId="ADAL" clId="{FB7BA81F-0295-486B-8940-CABFAD7931F3}" dt="2025-09-29T15:55:57.834" v="720" actId="1076"/>
          <ac:spMkLst>
            <pc:docMk/>
            <pc:sldMk cId="2407442600" sldId="2147481366"/>
            <ac:spMk id="7" creationId="{665754DF-BDAB-A1D3-DD0A-33401A62FEAD}"/>
          </ac:spMkLst>
        </pc:spChg>
        <pc:spChg chg="add mod ord">
          <ac:chgData name="Philippe Bergerot" userId="5c197432-cbf8-45db-88e1-adb6b88a7440" providerId="ADAL" clId="{FB7BA81F-0295-486B-8940-CABFAD7931F3}" dt="2025-09-29T21:58:04.136" v="727" actId="255"/>
          <ac:spMkLst>
            <pc:docMk/>
            <pc:sldMk cId="2407442600" sldId="2147481366"/>
            <ac:spMk id="8" creationId="{44F6B2FE-44CA-9FC5-4215-5CAAFE75E12F}"/>
          </ac:spMkLst>
        </pc:spChg>
        <pc:spChg chg="add del mod">
          <ac:chgData name="Philippe Bergerot" userId="5c197432-cbf8-45db-88e1-adb6b88a7440" providerId="ADAL" clId="{FB7BA81F-0295-486B-8940-CABFAD7931F3}" dt="2025-09-30T09:32:58.572" v="745" actId="1076"/>
          <ac:spMkLst>
            <pc:docMk/>
            <pc:sldMk cId="2407442600" sldId="2147481366"/>
            <ac:spMk id="9" creationId="{83CECFCB-2E41-ACD2-3695-A76E49477A2D}"/>
          </ac:spMkLst>
        </pc:spChg>
        <pc:spChg chg="add mod">
          <ac:chgData name="Philippe Bergerot" userId="5c197432-cbf8-45db-88e1-adb6b88a7440" providerId="ADAL" clId="{FB7BA81F-0295-486B-8940-CABFAD7931F3}" dt="2025-09-29T15:55:22.280" v="714" actId="14100"/>
          <ac:spMkLst>
            <pc:docMk/>
            <pc:sldMk cId="2407442600" sldId="2147481366"/>
            <ac:spMk id="16" creationId="{6D25B292-A381-B207-A110-2ED94A849DD1}"/>
          </ac:spMkLst>
        </pc:spChg>
        <pc:picChg chg="add mod">
          <ac:chgData name="Philippe Bergerot" userId="5c197432-cbf8-45db-88e1-adb6b88a7440" providerId="ADAL" clId="{FB7BA81F-0295-486B-8940-CABFAD7931F3}" dt="2025-09-30T09:32:54.802" v="744" actId="14100"/>
          <ac:picMkLst>
            <pc:docMk/>
            <pc:sldMk cId="2407442600" sldId="2147481366"/>
            <ac:picMk id="3" creationId="{7E711CD2-7F40-7832-DCCA-6F8C720AF7D7}"/>
          </ac:picMkLst>
        </pc:picChg>
        <pc:picChg chg="add mod">
          <ac:chgData name="Philippe Bergerot" userId="5c197432-cbf8-45db-88e1-adb6b88a7440" providerId="ADAL" clId="{FB7BA81F-0295-486B-8940-CABFAD7931F3}" dt="2025-09-29T15:55:34.391" v="716" actId="1076"/>
          <ac:picMkLst>
            <pc:docMk/>
            <pc:sldMk cId="2407442600" sldId="2147481366"/>
            <ac:picMk id="4" creationId="{FC6F6A77-F7DB-E6C9-887E-35B6687355EF}"/>
          </ac:picMkLst>
        </pc:picChg>
        <pc:picChg chg="add mod">
          <ac:chgData name="Philippe Bergerot" userId="5c197432-cbf8-45db-88e1-adb6b88a7440" providerId="ADAL" clId="{FB7BA81F-0295-486B-8940-CABFAD7931F3}" dt="2025-09-30T09:32:52.091" v="743" actId="1076"/>
          <ac:picMkLst>
            <pc:docMk/>
            <pc:sldMk cId="2407442600" sldId="2147481366"/>
            <ac:picMk id="5" creationId="{3C246909-0678-62D2-7E18-1B06C8D87CD8}"/>
          </ac:picMkLst>
        </pc:picChg>
        <pc:picChg chg="add mod">
          <ac:chgData name="Philippe Bergerot" userId="5c197432-cbf8-45db-88e1-adb6b88a7440" providerId="ADAL" clId="{FB7BA81F-0295-486B-8940-CABFAD7931F3}" dt="2025-09-29T15:56:11.328" v="722" actId="1076"/>
          <ac:picMkLst>
            <pc:docMk/>
            <pc:sldMk cId="2407442600" sldId="2147481366"/>
            <ac:picMk id="10" creationId="{F957528A-E782-08AC-C03B-9CA3D6F77E3A}"/>
          </ac:picMkLst>
        </pc:picChg>
        <pc:picChg chg="add mod">
          <ac:chgData name="Philippe Bergerot" userId="5c197432-cbf8-45db-88e1-adb6b88a7440" providerId="ADAL" clId="{FB7BA81F-0295-486B-8940-CABFAD7931F3}" dt="2025-09-29T15:45:26.976" v="673" actId="1076"/>
          <ac:picMkLst>
            <pc:docMk/>
            <pc:sldMk cId="2407442600" sldId="2147481366"/>
            <ac:picMk id="11" creationId="{DB795354-2D4F-EBC9-4D08-DD69AF3B50DC}"/>
          </ac:picMkLst>
        </pc:picChg>
        <pc:picChg chg="add mod">
          <ac:chgData name="Philippe Bergerot" userId="5c197432-cbf8-45db-88e1-adb6b88a7440" providerId="ADAL" clId="{FB7BA81F-0295-486B-8940-CABFAD7931F3}" dt="2025-09-29T15:54:39.399" v="690" actId="1076"/>
          <ac:picMkLst>
            <pc:docMk/>
            <pc:sldMk cId="2407442600" sldId="2147481366"/>
            <ac:picMk id="14" creationId="{5FC9C3AB-62BF-1BC7-153F-BF99A050B1A3}"/>
          </ac:picMkLst>
        </pc:picChg>
        <pc:picChg chg="add mod">
          <ac:chgData name="Philippe Bergerot" userId="5c197432-cbf8-45db-88e1-adb6b88a7440" providerId="ADAL" clId="{FB7BA81F-0295-486B-8940-CABFAD7931F3}" dt="2025-09-29T15:44:29.751" v="652" actId="1076"/>
          <ac:picMkLst>
            <pc:docMk/>
            <pc:sldMk cId="2407442600" sldId="2147481366"/>
            <ac:picMk id="1026" creationId="{E38BA7BD-A52F-D162-A265-9FA14B5819C6}"/>
          </ac:picMkLst>
        </pc:picChg>
      </pc:sldChg>
      <pc:sldChg chg="delSp modSp del mod ord">
        <pc:chgData name="Philippe Bergerot" userId="5c197432-cbf8-45db-88e1-adb6b88a7440" providerId="ADAL" clId="{FB7BA81F-0295-486B-8940-CABFAD7931F3}" dt="2025-09-29T15:58:13.095" v="723" actId="2696"/>
        <pc:sldMkLst>
          <pc:docMk/>
          <pc:sldMk cId="2200556180" sldId="2147481367"/>
        </pc:sldMkLst>
      </pc:sldChg>
      <pc:sldChg chg="addSp delSp modSp new mod ord">
        <pc:chgData name="Philippe Bergerot" userId="5c197432-cbf8-45db-88e1-adb6b88a7440" providerId="ADAL" clId="{FB7BA81F-0295-486B-8940-CABFAD7931F3}" dt="2025-09-28T01:40:01.722" v="347" actId="20577"/>
        <pc:sldMkLst>
          <pc:docMk/>
          <pc:sldMk cId="2973023459" sldId="2147481369"/>
        </pc:sldMkLst>
        <pc:spChg chg="add mod">
          <ac:chgData name="Philippe Bergerot" userId="5c197432-cbf8-45db-88e1-adb6b88a7440" providerId="ADAL" clId="{FB7BA81F-0295-486B-8940-CABFAD7931F3}" dt="2025-09-28T01:40:01.722" v="347" actId="20577"/>
          <ac:spMkLst>
            <pc:docMk/>
            <pc:sldMk cId="2973023459" sldId="2147481369"/>
            <ac:spMk id="5" creationId="{195E37F9-F42A-6077-E1D4-9CBC573927ED}"/>
          </ac:spMkLst>
        </pc:spChg>
        <pc:spChg chg="add mod">
          <ac:chgData name="Philippe Bergerot" userId="5c197432-cbf8-45db-88e1-adb6b88a7440" providerId="ADAL" clId="{FB7BA81F-0295-486B-8940-CABFAD7931F3}" dt="2025-09-28T01:16:41.759" v="273"/>
          <ac:spMkLst>
            <pc:docMk/>
            <pc:sldMk cId="2973023459" sldId="2147481369"/>
            <ac:spMk id="8" creationId="{644D42C2-40BB-3A6C-B668-2A682031A108}"/>
          </ac:spMkLst>
        </pc:spChg>
        <pc:spChg chg="add mod">
          <ac:chgData name="Philippe Bergerot" userId="5c197432-cbf8-45db-88e1-adb6b88a7440" providerId="ADAL" clId="{FB7BA81F-0295-486B-8940-CABFAD7931F3}" dt="2025-09-28T01:16:41.759" v="273"/>
          <ac:spMkLst>
            <pc:docMk/>
            <pc:sldMk cId="2973023459" sldId="2147481369"/>
            <ac:spMk id="9" creationId="{03DA2200-739D-D3E1-F8D8-1A2492A34228}"/>
          </ac:spMkLst>
        </pc:spChg>
        <pc:spChg chg="add mod">
          <ac:chgData name="Philippe Bergerot" userId="5c197432-cbf8-45db-88e1-adb6b88a7440" providerId="ADAL" clId="{FB7BA81F-0295-486B-8940-CABFAD7931F3}" dt="2025-09-28T01:16:41.759" v="273"/>
          <ac:spMkLst>
            <pc:docMk/>
            <pc:sldMk cId="2973023459" sldId="2147481369"/>
            <ac:spMk id="10" creationId="{3B91FDE7-00AF-BF3C-59ED-D38A89F661C6}"/>
          </ac:spMkLst>
        </pc:spChg>
        <pc:grpChg chg="add mod">
          <ac:chgData name="Philippe Bergerot" userId="5c197432-cbf8-45db-88e1-adb6b88a7440" providerId="ADAL" clId="{FB7BA81F-0295-486B-8940-CABFAD7931F3}" dt="2025-09-28T01:35:05.342" v="312" actId="14100"/>
          <ac:grpSpMkLst>
            <pc:docMk/>
            <pc:sldMk cId="2973023459" sldId="2147481369"/>
            <ac:grpSpMk id="4" creationId="{2923EED6-D8CB-2A03-2554-C9C12C53E2B3}"/>
          </ac:grpSpMkLst>
        </pc:grpChg>
        <pc:picChg chg="add mod">
          <ac:chgData name="Philippe Bergerot" userId="5c197432-cbf8-45db-88e1-adb6b88a7440" providerId="ADAL" clId="{FB7BA81F-0295-486B-8940-CABFAD7931F3}" dt="2025-09-28T01:35:10.026" v="313" actId="1076"/>
          <ac:picMkLst>
            <pc:docMk/>
            <pc:sldMk cId="2973023459" sldId="2147481369"/>
            <ac:picMk id="3" creationId="{AE2D73EB-9E81-9F88-984F-901874C4B26D}"/>
          </ac:picMkLst>
        </pc:picChg>
        <pc:picChg chg="add mod">
          <ac:chgData name="Philippe Bergerot" userId="5c197432-cbf8-45db-88e1-adb6b88a7440" providerId="ADAL" clId="{FB7BA81F-0295-486B-8940-CABFAD7931F3}" dt="2025-09-28T01:16:41.759" v="273"/>
          <ac:picMkLst>
            <pc:docMk/>
            <pc:sldMk cId="2973023459" sldId="2147481369"/>
            <ac:picMk id="6" creationId="{1E07AE67-F268-EAF0-EC17-132CAD1CC218}"/>
          </ac:picMkLst>
        </pc:picChg>
        <pc:cxnChg chg="add mod">
          <ac:chgData name="Philippe Bergerot" userId="5c197432-cbf8-45db-88e1-adb6b88a7440" providerId="ADAL" clId="{FB7BA81F-0295-486B-8940-CABFAD7931F3}" dt="2025-09-28T01:16:41.759" v="273"/>
          <ac:cxnSpMkLst>
            <pc:docMk/>
            <pc:sldMk cId="2973023459" sldId="2147481369"/>
            <ac:cxnSpMk id="7" creationId="{C6FE90B7-E065-C363-66EE-BBB3978C8C9E}"/>
          </ac:cxnSpMkLst>
        </pc:cxnChg>
      </pc:sldChg>
      <pc:sldChg chg="delSp modSp add mod ord">
        <pc:chgData name="Philippe Bergerot" userId="5c197432-cbf8-45db-88e1-adb6b88a7440" providerId="ADAL" clId="{FB7BA81F-0295-486B-8940-CABFAD7931F3}" dt="2025-09-28T01:45:32.696" v="354" actId="478"/>
        <pc:sldMkLst>
          <pc:docMk/>
          <pc:sldMk cId="498485512" sldId="2147481370"/>
        </pc:sldMkLst>
        <pc:spChg chg="mod">
          <ac:chgData name="Philippe Bergerot" userId="5c197432-cbf8-45db-88e1-adb6b88a7440" providerId="ADAL" clId="{FB7BA81F-0295-486B-8940-CABFAD7931F3}" dt="2025-09-28T01:40:38.494" v="348" actId="1076"/>
          <ac:spMkLst>
            <pc:docMk/>
            <pc:sldMk cId="498485512" sldId="2147481370"/>
            <ac:spMk id="3" creationId="{C5D545ED-96F9-9A0C-18D1-9C92C7985C62}"/>
          </ac:spMkLst>
        </pc:spChg>
      </pc:sldChg>
      <pc:sldChg chg="addSp modSp new mod ord">
        <pc:chgData name="Philippe Bergerot" userId="5c197432-cbf8-45db-88e1-adb6b88a7440" providerId="ADAL" clId="{FB7BA81F-0295-486B-8940-CABFAD7931F3}" dt="2025-10-01T16:13:54.199" v="809"/>
        <pc:sldMkLst>
          <pc:docMk/>
          <pc:sldMk cId="53692953" sldId="2147481371"/>
        </pc:sldMkLst>
        <pc:picChg chg="add mod">
          <ac:chgData name="Philippe Bergerot" userId="5c197432-cbf8-45db-88e1-adb6b88a7440" providerId="ADAL" clId="{FB7BA81F-0295-486B-8940-CABFAD7931F3}" dt="2025-09-28T01:25:39.704" v="298" actId="1076"/>
          <ac:picMkLst>
            <pc:docMk/>
            <pc:sldMk cId="53692953" sldId="2147481371"/>
            <ac:picMk id="2" creationId="{A4BAAF0D-9715-77CE-F4C8-D826A71F98FE}"/>
          </ac:picMkLst>
        </pc:picChg>
        <pc:picChg chg="add mod">
          <ac:chgData name="Philippe Bergerot" userId="5c197432-cbf8-45db-88e1-adb6b88a7440" providerId="ADAL" clId="{FB7BA81F-0295-486B-8940-CABFAD7931F3}" dt="2025-09-28T01:25:23.481" v="295" actId="14100"/>
          <ac:picMkLst>
            <pc:docMk/>
            <pc:sldMk cId="53692953" sldId="2147481371"/>
            <ac:picMk id="3" creationId="{C533CE7D-C790-60A2-F6DF-FDEB6EA0876E}"/>
          </ac:picMkLst>
        </pc:picChg>
      </pc:sldChg>
      <pc:sldChg chg="add del setBg">
        <pc:chgData name="Philippe Bergerot" userId="5c197432-cbf8-45db-88e1-adb6b88a7440" providerId="ADAL" clId="{FB7BA81F-0295-486B-8940-CABFAD7931F3}" dt="2025-09-28T01:23:40.603" v="287"/>
        <pc:sldMkLst>
          <pc:docMk/>
          <pc:sldMk cId="2107596829" sldId="2147481371"/>
        </pc:sldMkLst>
      </pc:sldChg>
      <pc:sldChg chg="modSp add del mod setBg">
        <pc:chgData name="Philippe Bergerot" userId="5c197432-cbf8-45db-88e1-adb6b88a7440" providerId="ADAL" clId="{FB7BA81F-0295-486B-8940-CABFAD7931F3}" dt="2025-09-28T01:25:47.116" v="299" actId="2696"/>
        <pc:sldMkLst>
          <pc:docMk/>
          <pc:sldMk cId="2107596829" sldId="2147481372"/>
        </pc:sldMkLst>
      </pc:sldChg>
      <pc:sldChg chg="addSp delSp modSp new mod setBg">
        <pc:chgData name="Philippe Bergerot" userId="5c197432-cbf8-45db-88e1-adb6b88a7440" providerId="ADAL" clId="{FB7BA81F-0295-486B-8940-CABFAD7931F3}" dt="2025-09-30T10:37:57.951" v="796" actId="207"/>
        <pc:sldMkLst>
          <pc:docMk/>
          <pc:sldMk cId="3710267635" sldId="2147481372"/>
        </pc:sldMkLst>
        <pc:spChg chg="mod ord">
          <ac:chgData name="Philippe Bergerot" userId="5c197432-cbf8-45db-88e1-adb6b88a7440" providerId="ADAL" clId="{FB7BA81F-0295-486B-8940-CABFAD7931F3}" dt="2025-09-30T10:37:57.951" v="796" actId="207"/>
          <ac:spMkLst>
            <pc:docMk/>
            <pc:sldMk cId="3710267635" sldId="2147481372"/>
            <ac:spMk id="2" creationId="{15D7193B-4F27-5CC6-2F7A-88A8CE84C2C8}"/>
          </ac:spMkLst>
        </pc:spChg>
        <pc:spChg chg="del mod">
          <ac:chgData name="Philippe Bergerot" userId="5c197432-cbf8-45db-88e1-adb6b88a7440" providerId="ADAL" clId="{FB7BA81F-0295-486B-8940-CABFAD7931F3}" dt="2025-09-30T10:36:21.372" v="748"/>
          <ac:spMkLst>
            <pc:docMk/>
            <pc:sldMk cId="3710267635" sldId="2147481372"/>
            <ac:spMk id="3" creationId="{6839CB66-8A44-569F-5331-E8226BA605B0}"/>
          </ac:spMkLst>
        </pc:spChg>
        <pc:spChg chg="mod ord">
          <ac:chgData name="Philippe Bergerot" userId="5c197432-cbf8-45db-88e1-adb6b88a7440" providerId="ADAL" clId="{FB7BA81F-0295-486B-8940-CABFAD7931F3}" dt="2025-09-30T10:37:54.019" v="795" actId="207"/>
          <ac:spMkLst>
            <pc:docMk/>
            <pc:sldMk cId="3710267635" sldId="2147481372"/>
            <ac:spMk id="4" creationId="{7FA7E2E8-1A86-A4D1-1D00-946122B109C4}"/>
          </ac:spMkLst>
        </pc:spChg>
        <pc:spChg chg="add">
          <ac:chgData name="Philippe Bergerot" userId="5c197432-cbf8-45db-88e1-adb6b88a7440" providerId="ADAL" clId="{FB7BA81F-0295-486B-8940-CABFAD7931F3}" dt="2025-09-30T10:37:04.656" v="752" actId="26606"/>
          <ac:spMkLst>
            <pc:docMk/>
            <pc:sldMk cId="3710267635" sldId="2147481372"/>
            <ac:spMk id="12" creationId="{B3F59054-3394-4D87-8BD0-A28DCD47F1BC}"/>
          </ac:spMkLst>
        </pc:spChg>
        <pc:spChg chg="add">
          <ac:chgData name="Philippe Bergerot" userId="5c197432-cbf8-45db-88e1-adb6b88a7440" providerId="ADAL" clId="{FB7BA81F-0295-486B-8940-CABFAD7931F3}" dt="2025-09-30T10:37:04.656" v="752" actId="26606"/>
          <ac:spMkLst>
            <pc:docMk/>
            <pc:sldMk cId="3710267635" sldId="2147481372"/>
            <ac:spMk id="14" creationId="{2FE0ABA9-CAF1-4816-837D-5F28AAA08E0A}"/>
          </ac:spMkLst>
        </pc:spChg>
        <pc:spChg chg="add">
          <ac:chgData name="Philippe Bergerot" userId="5c197432-cbf8-45db-88e1-adb6b88a7440" providerId="ADAL" clId="{FB7BA81F-0295-486B-8940-CABFAD7931F3}" dt="2025-09-30T10:37:04.656" v="752" actId="26606"/>
          <ac:spMkLst>
            <pc:docMk/>
            <pc:sldMk cId="3710267635" sldId="2147481372"/>
            <ac:spMk id="16" creationId="{BC8B9C14-70F0-4F42-85FF-0DD3D5A585A5}"/>
          </ac:spMkLst>
        </pc:spChg>
        <pc:spChg chg="add">
          <ac:chgData name="Philippe Bergerot" userId="5c197432-cbf8-45db-88e1-adb6b88a7440" providerId="ADAL" clId="{FB7BA81F-0295-486B-8940-CABFAD7931F3}" dt="2025-09-30T10:37:04.656" v="752" actId="26606"/>
          <ac:spMkLst>
            <pc:docMk/>
            <pc:sldMk cId="3710267635" sldId="2147481372"/>
            <ac:spMk id="18" creationId="{98DE6C44-43F8-4DE4-AB81-66853FFEA09A}"/>
          </ac:spMkLst>
        </pc:spChg>
        <pc:spChg chg="add">
          <ac:chgData name="Philippe Bergerot" userId="5c197432-cbf8-45db-88e1-adb6b88a7440" providerId="ADAL" clId="{FB7BA81F-0295-486B-8940-CABFAD7931F3}" dt="2025-09-30T10:37:04.656" v="752" actId="26606"/>
          <ac:spMkLst>
            <pc:docMk/>
            <pc:sldMk cId="3710267635" sldId="2147481372"/>
            <ac:spMk id="20" creationId="{2409529B-9B56-4F10-BE4D-F934DB89E57E}"/>
          </ac:spMkLst>
        </pc:spChg>
        <pc:picChg chg="add mod ord">
          <ac:chgData name="Philippe Bergerot" userId="5c197432-cbf8-45db-88e1-adb6b88a7440" providerId="ADAL" clId="{FB7BA81F-0295-486B-8940-CABFAD7931F3}" dt="2025-09-30T10:37:04.656" v="752" actId="26606"/>
          <ac:picMkLst>
            <pc:docMk/>
            <pc:sldMk cId="3710267635" sldId="2147481372"/>
            <ac:picMk id="5" creationId="{0AB14B82-1362-B4AF-7AC3-9108FCCBD7C6}"/>
          </ac:picMkLst>
        </pc:picChg>
        <pc:picChg chg="add mod">
          <ac:chgData name="Philippe Bergerot" userId="5c197432-cbf8-45db-88e1-adb6b88a7440" providerId="ADAL" clId="{FB7BA81F-0295-486B-8940-CABFAD7931F3}" dt="2025-09-30T10:37:04.656" v="752" actId="26606"/>
          <ac:picMkLst>
            <pc:docMk/>
            <pc:sldMk cId="3710267635" sldId="2147481372"/>
            <ac:picMk id="6" creationId="{54B2C745-BD7E-0D91-6B46-4A2E4BF1EE92}"/>
          </ac:picMkLst>
        </pc:picChg>
        <pc:picChg chg="add mod">
          <ac:chgData name="Philippe Bergerot" userId="5c197432-cbf8-45db-88e1-adb6b88a7440" providerId="ADAL" clId="{FB7BA81F-0295-486B-8940-CABFAD7931F3}" dt="2025-09-30T10:37:04.656" v="752" actId="26606"/>
          <ac:picMkLst>
            <pc:docMk/>
            <pc:sldMk cId="3710267635" sldId="2147481372"/>
            <ac:picMk id="7" creationId="{7F034B76-18CE-742B-B105-20DDC857ED34}"/>
          </ac:picMkLst>
        </pc:picChg>
      </pc:sldChg>
      <pc:sldChg chg="addSp delSp modSp new mod ord setBg">
        <pc:chgData name="Philippe Bergerot" userId="5c197432-cbf8-45db-88e1-adb6b88a7440" providerId="ADAL" clId="{FB7BA81F-0295-486B-8940-CABFAD7931F3}" dt="2025-09-30T10:39:03.703" v="799" actId="26606"/>
        <pc:sldMkLst>
          <pc:docMk/>
          <pc:sldMk cId="1649555929" sldId="2147481373"/>
        </pc:sldMkLst>
        <pc:spChg chg="mod">
          <ac:chgData name="Philippe Bergerot" userId="5c197432-cbf8-45db-88e1-adb6b88a7440" providerId="ADAL" clId="{FB7BA81F-0295-486B-8940-CABFAD7931F3}" dt="2025-09-30T10:39:03.703" v="799" actId="26606"/>
          <ac:spMkLst>
            <pc:docMk/>
            <pc:sldMk cId="1649555929" sldId="2147481373"/>
            <ac:spMk id="2" creationId="{A9D235DC-5D36-AE49-BAD6-D89C9C1122E5}"/>
          </ac:spMkLst>
        </pc:spChg>
        <pc:spChg chg="add del">
          <ac:chgData name="Philippe Bergerot" userId="5c197432-cbf8-45db-88e1-adb6b88a7440" providerId="ADAL" clId="{FB7BA81F-0295-486B-8940-CABFAD7931F3}" dt="2025-09-30T10:39:03.700" v="798" actId="26606"/>
          <ac:spMkLst>
            <pc:docMk/>
            <pc:sldMk cId="1649555929" sldId="2147481373"/>
            <ac:spMk id="9" creationId="{2F064A9B-7BDF-EE6B-4E5A-689EA07C2CDC}"/>
          </ac:spMkLst>
        </pc:spChg>
        <pc:spChg chg="add del">
          <ac:chgData name="Philippe Bergerot" userId="5c197432-cbf8-45db-88e1-adb6b88a7440" providerId="ADAL" clId="{FB7BA81F-0295-486B-8940-CABFAD7931F3}" dt="2025-09-30T10:39:03.700" v="798" actId="26606"/>
          <ac:spMkLst>
            <pc:docMk/>
            <pc:sldMk cId="1649555929" sldId="2147481373"/>
            <ac:spMk id="12" creationId="{068E5CCC-C8B4-1C26-7EEC-22D3D6E680DA}"/>
          </ac:spMkLst>
        </pc:spChg>
        <pc:spChg chg="add del">
          <ac:chgData name="Philippe Bergerot" userId="5c197432-cbf8-45db-88e1-adb6b88a7440" providerId="ADAL" clId="{FB7BA81F-0295-486B-8940-CABFAD7931F3}" dt="2025-09-30T10:39:03.700" v="798" actId="26606"/>
          <ac:spMkLst>
            <pc:docMk/>
            <pc:sldMk cId="1649555929" sldId="2147481373"/>
            <ac:spMk id="14" creationId="{5AA4F2E6-C9E1-359F-FAB8-8E34321074B0}"/>
          </ac:spMkLst>
        </pc:spChg>
        <pc:grpChg chg="add">
          <ac:chgData name="Philippe Bergerot" userId="5c197432-cbf8-45db-88e1-adb6b88a7440" providerId="ADAL" clId="{FB7BA81F-0295-486B-8940-CABFAD7931F3}" dt="2025-09-30T10:39:03.703" v="799" actId="26606"/>
          <ac:grpSpMkLst>
            <pc:docMk/>
            <pc:sldMk cId="1649555929" sldId="2147481373"/>
            <ac:grpSpMk id="10" creationId="{56A77200-9B15-84B5-E871-73F17539A4BA}"/>
          </ac:grpSpMkLst>
        </pc:grpChg>
        <pc:picChg chg="add mod">
          <ac:chgData name="Philippe Bergerot" userId="5c197432-cbf8-45db-88e1-adb6b88a7440" providerId="ADAL" clId="{FB7BA81F-0295-486B-8940-CABFAD7931F3}" dt="2025-09-30T10:39:03.703" v="799" actId="26606"/>
          <ac:picMkLst>
            <pc:docMk/>
            <pc:sldMk cId="1649555929" sldId="2147481373"/>
            <ac:picMk id="4" creationId="{252E2D4A-CD41-F224-60A6-C6F9323AFE3C}"/>
          </ac:picMkLst>
        </pc:picChg>
        <pc:picChg chg="add mod ord">
          <ac:chgData name="Philippe Bergerot" userId="5c197432-cbf8-45db-88e1-adb6b88a7440" providerId="ADAL" clId="{FB7BA81F-0295-486B-8940-CABFAD7931F3}" dt="2025-09-30T10:39:03.703" v="799" actId="26606"/>
          <ac:picMkLst>
            <pc:docMk/>
            <pc:sldMk cId="1649555929" sldId="2147481373"/>
            <ac:picMk id="5" creationId="{F644FB9A-AA4C-94FC-CDB3-01B11472C89B}"/>
          </ac:picMkLst>
        </pc:picChg>
      </pc:sldChg>
      <pc:sldChg chg="addSp modSp new del modAnim">
        <pc:chgData name="Philippe Bergerot" userId="5c197432-cbf8-45db-88e1-adb6b88a7440" providerId="ADAL" clId="{FB7BA81F-0295-486B-8940-CABFAD7931F3}" dt="2025-09-30T07:31:14.172" v="730" actId="2696"/>
        <pc:sldMkLst>
          <pc:docMk/>
          <pc:sldMk cId="2696936502" sldId="2147481374"/>
        </pc:sldMkLst>
        <pc:picChg chg="add mod">
          <ac:chgData name="Philippe Bergerot" userId="5c197432-cbf8-45db-88e1-adb6b88a7440" providerId="ADAL" clId="{FB7BA81F-0295-486B-8940-CABFAD7931F3}" dt="2025-09-30T07:31:03.562" v="729"/>
          <ac:picMkLst>
            <pc:docMk/>
            <pc:sldMk cId="2696936502" sldId="2147481374"/>
            <ac:picMk id="2" creationId="{EAE1ED7A-AA0F-F36C-5DD9-0AF694FEE327}"/>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1AC3B59-6235-4750-9F7E-5CE3E937EB5A}" type="datetimeFigureOut">
              <a:rPr lang="fr-FR" smtClean="0"/>
              <a:t>02/10/2025</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A36084-71E1-4732-A4E9-F4418404DE72}" type="slidenum">
              <a:rPr lang="fr-FR" smtClean="0"/>
              <a:t>‹N°›</a:t>
            </a:fld>
            <a:endParaRPr lang="fr-FR"/>
          </a:p>
        </p:txBody>
      </p:sp>
    </p:spTree>
    <p:extLst>
      <p:ext uri="{BB962C8B-B14F-4D97-AF65-F5344CB8AC3E}">
        <p14:creationId xmlns:p14="http://schemas.microsoft.com/office/powerpoint/2010/main" val="2234967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E65F039F-B855-6546-8A0B-674F20759B2D}" type="slidenum">
              <a:rPr lang="fr-FR" smtClean="0"/>
              <a:t>15</a:t>
            </a:fld>
            <a:endParaRPr lang="fr-FR"/>
          </a:p>
        </p:txBody>
      </p:sp>
    </p:spTree>
    <p:extLst>
      <p:ext uri="{BB962C8B-B14F-4D97-AF65-F5344CB8AC3E}">
        <p14:creationId xmlns:p14="http://schemas.microsoft.com/office/powerpoint/2010/main" val="252172564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A0DD694-1B10-8B0B-1C25-4D8B8A1EE65F}"/>
              </a:ext>
            </a:extLst>
          </p:cNvPr>
          <p:cNvSpPr>
            <a:spLocks noGrp="1"/>
          </p:cNvSpPr>
          <p:nvPr>
            <p:ph type="ctrTitle"/>
          </p:nvPr>
        </p:nvSpPr>
        <p:spPr>
          <a:xfrm>
            <a:off x="838199" y="2842868"/>
            <a:ext cx="10515599" cy="1497778"/>
          </a:xfrm>
        </p:spPr>
        <p:txBody>
          <a:bodyPr anchor="ctr">
            <a:normAutofit/>
          </a:bodyPr>
          <a:lstStyle>
            <a:lvl1pPr algn="ctr">
              <a:defRPr sz="4000"/>
            </a:lvl1pPr>
          </a:lstStyle>
          <a:p>
            <a:r>
              <a:rPr lang="fr-FR" dirty="0"/>
              <a:t>Modifiez le style du titre</a:t>
            </a:r>
          </a:p>
        </p:txBody>
      </p:sp>
      <p:sp>
        <p:nvSpPr>
          <p:cNvPr id="3" name="Sous-titre 2">
            <a:extLst>
              <a:ext uri="{FF2B5EF4-FFF2-40B4-BE49-F238E27FC236}">
                <a16:creationId xmlns:a16="http://schemas.microsoft.com/office/drawing/2014/main" id="{5EBDF9D2-9232-2D0B-3186-730472E3BAC6}"/>
              </a:ext>
            </a:extLst>
          </p:cNvPr>
          <p:cNvSpPr>
            <a:spLocks noGrp="1"/>
          </p:cNvSpPr>
          <p:nvPr>
            <p:ph type="subTitle" idx="1"/>
          </p:nvPr>
        </p:nvSpPr>
        <p:spPr>
          <a:xfrm>
            <a:off x="838200" y="4498629"/>
            <a:ext cx="10515600" cy="1237007"/>
          </a:xfrm>
        </p:spPr>
        <p:txBody>
          <a:bodyPr>
            <a:normAutofit/>
          </a:bodyPr>
          <a:lstStyle>
            <a:lvl1pPr marL="0" indent="0" algn="ctr">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44CF3AAA-6113-824E-92B5-F003173A3B7D}"/>
              </a:ext>
            </a:extLst>
          </p:cNvPr>
          <p:cNvSpPr>
            <a:spLocks noGrp="1"/>
          </p:cNvSpPr>
          <p:nvPr>
            <p:ph type="dt" sz="half" idx="10"/>
          </p:nvPr>
        </p:nvSpPr>
        <p:spPr>
          <a:xfrm>
            <a:off x="838200" y="5992794"/>
            <a:ext cx="2743200" cy="365125"/>
          </a:xfrm>
        </p:spPr>
        <p:txBody>
          <a:bodyPr/>
          <a:lstStyle/>
          <a:p>
            <a:fld id="{3C24A905-F4B1-3D4D-9EF8-1F64B12C5BF2}" type="datetimeFigureOut">
              <a:rPr lang="fr-FR" smtClean="0"/>
              <a:t>02/10/2025</a:t>
            </a:fld>
            <a:endParaRPr lang="fr-FR"/>
          </a:p>
        </p:txBody>
      </p:sp>
      <p:sp>
        <p:nvSpPr>
          <p:cNvPr id="5" name="Espace réservé du pied de page 4">
            <a:extLst>
              <a:ext uri="{FF2B5EF4-FFF2-40B4-BE49-F238E27FC236}">
                <a16:creationId xmlns:a16="http://schemas.microsoft.com/office/drawing/2014/main" id="{AFFE8A5E-D6C2-0B4E-4DEA-5164F22A6560}"/>
              </a:ext>
            </a:extLst>
          </p:cNvPr>
          <p:cNvSpPr>
            <a:spLocks noGrp="1"/>
          </p:cNvSpPr>
          <p:nvPr>
            <p:ph type="ftr" sz="quarter" idx="11"/>
          </p:nvPr>
        </p:nvSpPr>
        <p:spPr>
          <a:xfrm>
            <a:off x="4038600" y="5992794"/>
            <a:ext cx="4114800" cy="365125"/>
          </a:xfrm>
        </p:spPr>
        <p:txBody>
          <a:bodyPr/>
          <a:lstStyle/>
          <a:p>
            <a:endParaRPr lang="fr-FR"/>
          </a:p>
        </p:txBody>
      </p:sp>
      <p:sp>
        <p:nvSpPr>
          <p:cNvPr id="6" name="Espace réservé du numéro de diapositive 5">
            <a:extLst>
              <a:ext uri="{FF2B5EF4-FFF2-40B4-BE49-F238E27FC236}">
                <a16:creationId xmlns:a16="http://schemas.microsoft.com/office/drawing/2014/main" id="{E64E415C-0A7E-F9EC-CAD7-F52D36E5F8D0}"/>
              </a:ext>
            </a:extLst>
          </p:cNvPr>
          <p:cNvSpPr>
            <a:spLocks noGrp="1"/>
          </p:cNvSpPr>
          <p:nvPr>
            <p:ph type="sldNum" sz="quarter" idx="12"/>
          </p:nvPr>
        </p:nvSpPr>
        <p:spPr>
          <a:xfrm>
            <a:off x="8610600" y="5992794"/>
            <a:ext cx="2743200" cy="365125"/>
          </a:xfrm>
        </p:spPr>
        <p:txBody>
          <a:bodyPr/>
          <a:lstStyle/>
          <a:p>
            <a:fld id="{E70795E2-B852-7047-962B-4AF0265712FE}" type="slidenum">
              <a:rPr lang="fr-FR" smtClean="0"/>
              <a:t>‹N°›</a:t>
            </a:fld>
            <a:endParaRPr lang="fr-FR"/>
          </a:p>
        </p:txBody>
      </p:sp>
    </p:spTree>
    <p:extLst>
      <p:ext uri="{BB962C8B-B14F-4D97-AF65-F5344CB8AC3E}">
        <p14:creationId xmlns:p14="http://schemas.microsoft.com/office/powerpoint/2010/main" val="22953936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D34A326-12D5-A6A5-5F0C-EB11DC204972}"/>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F83D6A29-1BF3-6519-F889-9590FC815E3C}"/>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E051F5AD-FBEC-E225-CAF7-0020A7AD654D}"/>
              </a:ext>
            </a:extLst>
          </p:cNvPr>
          <p:cNvSpPr>
            <a:spLocks noGrp="1"/>
          </p:cNvSpPr>
          <p:nvPr>
            <p:ph type="dt" sz="half" idx="10"/>
          </p:nvPr>
        </p:nvSpPr>
        <p:spPr/>
        <p:txBody>
          <a:bodyPr/>
          <a:lstStyle/>
          <a:p>
            <a:fld id="{3C24A905-F4B1-3D4D-9EF8-1F64B12C5BF2}" type="datetimeFigureOut">
              <a:rPr lang="fr-FR" smtClean="0"/>
              <a:t>02/10/2025</a:t>
            </a:fld>
            <a:endParaRPr lang="fr-FR"/>
          </a:p>
        </p:txBody>
      </p:sp>
      <p:sp>
        <p:nvSpPr>
          <p:cNvPr id="5" name="Espace réservé du pied de page 4">
            <a:extLst>
              <a:ext uri="{FF2B5EF4-FFF2-40B4-BE49-F238E27FC236}">
                <a16:creationId xmlns:a16="http://schemas.microsoft.com/office/drawing/2014/main" id="{5B8A3F22-CB7A-13CB-932B-AE0E5A40C94A}"/>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94BA0C14-8095-FD06-30C7-8DB077CA075C}"/>
              </a:ext>
            </a:extLst>
          </p:cNvPr>
          <p:cNvSpPr>
            <a:spLocks noGrp="1"/>
          </p:cNvSpPr>
          <p:nvPr>
            <p:ph type="sldNum" sz="quarter" idx="12"/>
          </p:nvPr>
        </p:nvSpPr>
        <p:spPr/>
        <p:txBody>
          <a:bodyPr/>
          <a:lstStyle/>
          <a:p>
            <a:fld id="{E70795E2-B852-7047-962B-4AF0265712FE}" type="slidenum">
              <a:rPr lang="fr-FR" smtClean="0"/>
              <a:t>‹N°›</a:t>
            </a:fld>
            <a:endParaRPr lang="fr-FR"/>
          </a:p>
        </p:txBody>
      </p:sp>
    </p:spTree>
    <p:extLst>
      <p:ext uri="{BB962C8B-B14F-4D97-AF65-F5344CB8AC3E}">
        <p14:creationId xmlns:p14="http://schemas.microsoft.com/office/powerpoint/2010/main" val="6900044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D721CF89-2DBC-E6D6-B206-C36BB09FD369}"/>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422F46DE-BBD6-3CDB-4128-41BDAE11EEA7}"/>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4369EBDD-7270-3CF4-7B9C-CA37B1551F33}"/>
              </a:ext>
            </a:extLst>
          </p:cNvPr>
          <p:cNvSpPr>
            <a:spLocks noGrp="1"/>
          </p:cNvSpPr>
          <p:nvPr>
            <p:ph type="dt" sz="half" idx="10"/>
          </p:nvPr>
        </p:nvSpPr>
        <p:spPr/>
        <p:txBody>
          <a:bodyPr/>
          <a:lstStyle/>
          <a:p>
            <a:fld id="{3C24A905-F4B1-3D4D-9EF8-1F64B12C5BF2}" type="datetimeFigureOut">
              <a:rPr lang="fr-FR" smtClean="0"/>
              <a:t>02/10/2025</a:t>
            </a:fld>
            <a:endParaRPr lang="fr-FR"/>
          </a:p>
        </p:txBody>
      </p:sp>
      <p:sp>
        <p:nvSpPr>
          <p:cNvPr id="5" name="Espace réservé du pied de page 4">
            <a:extLst>
              <a:ext uri="{FF2B5EF4-FFF2-40B4-BE49-F238E27FC236}">
                <a16:creationId xmlns:a16="http://schemas.microsoft.com/office/drawing/2014/main" id="{DB2DCCB0-2B53-9E6F-8AE0-786660883E15}"/>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8AB8177B-9F52-7677-05E6-3884BD7EAE38}"/>
              </a:ext>
            </a:extLst>
          </p:cNvPr>
          <p:cNvSpPr>
            <a:spLocks noGrp="1"/>
          </p:cNvSpPr>
          <p:nvPr>
            <p:ph type="sldNum" sz="quarter" idx="12"/>
          </p:nvPr>
        </p:nvSpPr>
        <p:spPr/>
        <p:txBody>
          <a:bodyPr/>
          <a:lstStyle/>
          <a:p>
            <a:fld id="{E70795E2-B852-7047-962B-4AF0265712FE}" type="slidenum">
              <a:rPr lang="fr-FR" smtClean="0"/>
              <a:t>‹N°›</a:t>
            </a:fld>
            <a:endParaRPr lang="fr-FR"/>
          </a:p>
        </p:txBody>
      </p:sp>
    </p:spTree>
    <p:extLst>
      <p:ext uri="{BB962C8B-B14F-4D97-AF65-F5344CB8AC3E}">
        <p14:creationId xmlns:p14="http://schemas.microsoft.com/office/powerpoint/2010/main" val="42057623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exte avec graphique">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5AE0D5D0-3E4F-47E8-8C06-CBE68A62203A}"/>
              </a:ext>
            </a:extLst>
          </p:cNvPr>
          <p:cNvSpPr>
            <a:spLocks noGrp="1"/>
          </p:cNvSpPr>
          <p:nvPr>
            <p:ph type="body" idx="1"/>
          </p:nvPr>
        </p:nvSpPr>
        <p:spPr>
          <a:xfrm>
            <a:off x="444500" y="949273"/>
            <a:ext cx="11340000" cy="540000"/>
          </a:xfrm>
        </p:spPr>
        <p:txBody>
          <a:bodyPr anchor="t"/>
          <a:lstStyle>
            <a:lvl1pPr marL="0" indent="0">
              <a:buNone/>
              <a:defRPr sz="1600" b="0">
                <a:solidFill>
                  <a:schemeClr val="bg2"/>
                </a:solidFill>
                <a:latin typeface="Epilogue"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2B032D31-8304-485A-BAC6-FC0A2D772726}"/>
              </a:ext>
            </a:extLst>
          </p:cNvPr>
          <p:cNvSpPr>
            <a:spLocks noGrp="1"/>
          </p:cNvSpPr>
          <p:nvPr>
            <p:ph sz="half" idx="2"/>
          </p:nvPr>
        </p:nvSpPr>
        <p:spPr>
          <a:xfrm>
            <a:off x="444500" y="1645867"/>
            <a:ext cx="5040000" cy="4500000"/>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CD96F1A9-4410-4222-B41F-E19BC26CCEB3}"/>
              </a:ext>
            </a:extLst>
          </p:cNvPr>
          <p:cNvSpPr>
            <a:spLocks noGrp="1"/>
          </p:cNvSpPr>
          <p:nvPr>
            <p:ph type="dt" sz="half" idx="10"/>
          </p:nvPr>
        </p:nvSpPr>
        <p:spPr/>
        <p:txBody>
          <a:bodyPr/>
          <a:lstStyle/>
          <a:p>
            <a:fld id="{E5472999-CC47-46B1-8667-A19D2B3AC0A8}" type="datetime1">
              <a:rPr lang="fr-FR" smtClean="0"/>
              <a:t>02/10/2025</a:t>
            </a:fld>
            <a:endParaRPr lang="fr-FR"/>
          </a:p>
        </p:txBody>
      </p:sp>
      <p:sp>
        <p:nvSpPr>
          <p:cNvPr id="8" name="Espace réservé du pied de page 7">
            <a:extLst>
              <a:ext uri="{FF2B5EF4-FFF2-40B4-BE49-F238E27FC236}">
                <a16:creationId xmlns:a16="http://schemas.microsoft.com/office/drawing/2014/main" id="{3CFB0F91-EBE7-4F0E-9B92-C500866680AA}"/>
              </a:ext>
            </a:extLst>
          </p:cNvPr>
          <p:cNvSpPr>
            <a:spLocks noGrp="1"/>
          </p:cNvSpPr>
          <p:nvPr>
            <p:ph type="ftr" sz="quarter" idx="11"/>
          </p:nvPr>
        </p:nvSpPr>
        <p:spPr/>
        <p:txBody>
          <a:bodyPr/>
          <a:lstStyle/>
          <a:p>
            <a:r>
              <a:rPr lang="fr-FR"/>
              <a:t>DD/MM/YYYY - Titre du document - Usage interne seulement</a:t>
            </a:r>
          </a:p>
        </p:txBody>
      </p:sp>
      <p:sp>
        <p:nvSpPr>
          <p:cNvPr id="9" name="Espace réservé du numéro de diapositive 8">
            <a:extLst>
              <a:ext uri="{FF2B5EF4-FFF2-40B4-BE49-F238E27FC236}">
                <a16:creationId xmlns:a16="http://schemas.microsoft.com/office/drawing/2014/main" id="{4478D7A1-B286-4721-97A3-4A6D0AB2F50F}"/>
              </a:ext>
            </a:extLst>
          </p:cNvPr>
          <p:cNvSpPr>
            <a:spLocks noGrp="1"/>
          </p:cNvSpPr>
          <p:nvPr>
            <p:ph type="sldNum" sz="quarter" idx="12"/>
          </p:nvPr>
        </p:nvSpPr>
        <p:spPr/>
        <p:txBody>
          <a:bodyPr/>
          <a:lstStyle/>
          <a:p>
            <a:fld id="{0334CA73-E165-43C3-A7BE-6A64DCE862CA}" type="slidenum">
              <a:rPr lang="fr-FR" smtClean="0"/>
              <a:t>‹N°›</a:t>
            </a:fld>
            <a:endParaRPr lang="fr-FR"/>
          </a:p>
        </p:txBody>
      </p:sp>
      <p:sp>
        <p:nvSpPr>
          <p:cNvPr id="11" name="Titre 10">
            <a:extLst>
              <a:ext uri="{FF2B5EF4-FFF2-40B4-BE49-F238E27FC236}">
                <a16:creationId xmlns:a16="http://schemas.microsoft.com/office/drawing/2014/main" id="{766B62A7-978E-DA9A-7E88-C389A8A013E6}"/>
              </a:ext>
            </a:extLst>
          </p:cNvPr>
          <p:cNvSpPr>
            <a:spLocks noGrp="1"/>
          </p:cNvSpPr>
          <p:nvPr>
            <p:ph type="title"/>
          </p:nvPr>
        </p:nvSpPr>
        <p:spPr>
          <a:xfrm>
            <a:off x="444500" y="429099"/>
            <a:ext cx="11340000" cy="540000"/>
          </a:xfrm>
        </p:spPr>
        <p:txBody>
          <a:bodyPr/>
          <a:lstStyle/>
          <a:p>
            <a:r>
              <a:rPr lang="fr-FR"/>
              <a:t>Modifiez le style du titre</a:t>
            </a:r>
          </a:p>
        </p:txBody>
      </p:sp>
      <p:sp>
        <p:nvSpPr>
          <p:cNvPr id="14" name="Espace réservé du graphique 13">
            <a:extLst>
              <a:ext uri="{FF2B5EF4-FFF2-40B4-BE49-F238E27FC236}">
                <a16:creationId xmlns:a16="http://schemas.microsoft.com/office/drawing/2014/main" id="{48EF94CD-6CA6-BE66-5EDE-88C21942D4B6}"/>
              </a:ext>
            </a:extLst>
          </p:cNvPr>
          <p:cNvSpPr>
            <a:spLocks noGrp="1"/>
          </p:cNvSpPr>
          <p:nvPr>
            <p:ph type="chart" sz="quarter" idx="13"/>
          </p:nvPr>
        </p:nvSpPr>
        <p:spPr>
          <a:xfrm>
            <a:off x="5844500" y="1646237"/>
            <a:ext cx="5940000" cy="4500000"/>
          </a:xfrm>
          <a:solidFill>
            <a:schemeClr val="bg1">
              <a:lumMod val="95000"/>
            </a:schemeClr>
          </a:solidFill>
        </p:spPr>
        <p:txBody>
          <a:bodyPr/>
          <a:lstStyle>
            <a:lvl1pPr>
              <a:defRPr sz="1400">
                <a:solidFill>
                  <a:schemeClr val="tx2"/>
                </a:solidFill>
              </a:defRPr>
            </a:lvl1pPr>
          </a:lstStyle>
          <a:p>
            <a:r>
              <a:rPr lang="fr-FR"/>
              <a:t>Cliquez sur l'icône pour ajouter un graphique</a:t>
            </a:r>
          </a:p>
        </p:txBody>
      </p:sp>
    </p:spTree>
    <p:extLst>
      <p:ext uri="{BB962C8B-B14F-4D97-AF65-F5344CB8AC3E}">
        <p14:creationId xmlns:p14="http://schemas.microsoft.com/office/powerpoint/2010/main" val="187100168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exte avec photo">
    <p:spTree>
      <p:nvGrpSpPr>
        <p:cNvPr id="1" name=""/>
        <p:cNvGrpSpPr/>
        <p:nvPr/>
      </p:nvGrpSpPr>
      <p:grpSpPr>
        <a:xfrm>
          <a:off x="0" y="0"/>
          <a:ext cx="0" cy="0"/>
          <a:chOff x="0" y="0"/>
          <a:chExt cx="0" cy="0"/>
        </a:xfrm>
      </p:grpSpPr>
      <p:sp>
        <p:nvSpPr>
          <p:cNvPr id="4" name="Espace réservé du contenu 3">
            <a:extLst>
              <a:ext uri="{FF2B5EF4-FFF2-40B4-BE49-F238E27FC236}">
                <a16:creationId xmlns:a16="http://schemas.microsoft.com/office/drawing/2014/main" id="{2B032D31-8304-485A-BAC6-FC0A2D772726}"/>
              </a:ext>
            </a:extLst>
          </p:cNvPr>
          <p:cNvSpPr>
            <a:spLocks noGrp="1"/>
          </p:cNvSpPr>
          <p:nvPr>
            <p:ph sz="half" idx="2"/>
          </p:nvPr>
        </p:nvSpPr>
        <p:spPr>
          <a:xfrm>
            <a:off x="444500" y="1645867"/>
            <a:ext cx="5400000" cy="4500000"/>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CD96F1A9-4410-4222-B41F-E19BC26CCEB3}"/>
              </a:ext>
            </a:extLst>
          </p:cNvPr>
          <p:cNvSpPr>
            <a:spLocks noGrp="1"/>
          </p:cNvSpPr>
          <p:nvPr>
            <p:ph type="dt" sz="half" idx="10"/>
          </p:nvPr>
        </p:nvSpPr>
        <p:spPr/>
        <p:txBody>
          <a:bodyPr/>
          <a:lstStyle/>
          <a:p>
            <a:fld id="{0BFE94FE-6FE0-4C25-90C4-46368F1341DC}" type="datetime1">
              <a:rPr lang="fr-FR" smtClean="0"/>
              <a:t>02/10/2025</a:t>
            </a:fld>
            <a:endParaRPr lang="fr-FR"/>
          </a:p>
        </p:txBody>
      </p:sp>
      <p:sp>
        <p:nvSpPr>
          <p:cNvPr id="8" name="Espace réservé du pied de page 7">
            <a:extLst>
              <a:ext uri="{FF2B5EF4-FFF2-40B4-BE49-F238E27FC236}">
                <a16:creationId xmlns:a16="http://schemas.microsoft.com/office/drawing/2014/main" id="{3CFB0F91-EBE7-4F0E-9B92-C500866680AA}"/>
              </a:ext>
            </a:extLst>
          </p:cNvPr>
          <p:cNvSpPr>
            <a:spLocks noGrp="1"/>
          </p:cNvSpPr>
          <p:nvPr>
            <p:ph type="ftr" sz="quarter" idx="11"/>
          </p:nvPr>
        </p:nvSpPr>
        <p:spPr/>
        <p:txBody>
          <a:bodyPr/>
          <a:lstStyle/>
          <a:p>
            <a:r>
              <a:rPr lang="fr-FR"/>
              <a:t>DD/MM/YYYY - Titre du document - Usage interne seulement</a:t>
            </a:r>
          </a:p>
        </p:txBody>
      </p:sp>
      <p:sp>
        <p:nvSpPr>
          <p:cNvPr id="9" name="Espace réservé du numéro de diapositive 8">
            <a:extLst>
              <a:ext uri="{FF2B5EF4-FFF2-40B4-BE49-F238E27FC236}">
                <a16:creationId xmlns:a16="http://schemas.microsoft.com/office/drawing/2014/main" id="{4478D7A1-B286-4721-97A3-4A6D0AB2F50F}"/>
              </a:ext>
            </a:extLst>
          </p:cNvPr>
          <p:cNvSpPr>
            <a:spLocks noGrp="1"/>
          </p:cNvSpPr>
          <p:nvPr>
            <p:ph type="sldNum" sz="quarter" idx="12"/>
          </p:nvPr>
        </p:nvSpPr>
        <p:spPr/>
        <p:txBody>
          <a:bodyPr/>
          <a:lstStyle/>
          <a:p>
            <a:fld id="{0334CA73-E165-43C3-A7BE-6A64DCE862CA}" type="slidenum">
              <a:rPr lang="fr-FR" smtClean="0"/>
              <a:t>‹N°›</a:t>
            </a:fld>
            <a:endParaRPr lang="fr-FR"/>
          </a:p>
        </p:txBody>
      </p:sp>
      <p:sp>
        <p:nvSpPr>
          <p:cNvPr id="11" name="Titre 10">
            <a:extLst>
              <a:ext uri="{FF2B5EF4-FFF2-40B4-BE49-F238E27FC236}">
                <a16:creationId xmlns:a16="http://schemas.microsoft.com/office/drawing/2014/main" id="{766B62A7-978E-DA9A-7E88-C389A8A013E6}"/>
              </a:ext>
            </a:extLst>
          </p:cNvPr>
          <p:cNvSpPr>
            <a:spLocks noGrp="1"/>
          </p:cNvSpPr>
          <p:nvPr>
            <p:ph type="title"/>
          </p:nvPr>
        </p:nvSpPr>
        <p:spPr>
          <a:xfrm>
            <a:off x="444500" y="429099"/>
            <a:ext cx="5400000" cy="540000"/>
          </a:xfrm>
        </p:spPr>
        <p:txBody>
          <a:bodyPr/>
          <a:lstStyle/>
          <a:p>
            <a:r>
              <a:rPr lang="fr-FR"/>
              <a:t>Modifiez le style du titre</a:t>
            </a:r>
          </a:p>
        </p:txBody>
      </p:sp>
      <p:sp>
        <p:nvSpPr>
          <p:cNvPr id="2" name="Espace réservé pour une image  9">
            <a:extLst>
              <a:ext uri="{FF2B5EF4-FFF2-40B4-BE49-F238E27FC236}">
                <a16:creationId xmlns:a16="http://schemas.microsoft.com/office/drawing/2014/main" id="{1A7BD295-3185-A322-FA34-92AA0D3C91BE}"/>
              </a:ext>
            </a:extLst>
          </p:cNvPr>
          <p:cNvSpPr>
            <a:spLocks noGrp="1"/>
          </p:cNvSpPr>
          <p:nvPr>
            <p:ph type="pic" sz="quarter" idx="14"/>
          </p:nvPr>
        </p:nvSpPr>
        <p:spPr>
          <a:xfrm>
            <a:off x="6096000" y="0"/>
            <a:ext cx="6095999" cy="6858000"/>
          </a:xfrm>
          <a:solidFill>
            <a:schemeClr val="bg1">
              <a:lumMod val="95000"/>
            </a:schemeClr>
          </a:solidFill>
        </p:spPr>
        <p:txBody>
          <a:bodyPr/>
          <a:lstStyle>
            <a:lvl1pPr>
              <a:defRPr sz="1400">
                <a:solidFill>
                  <a:schemeClr val="tx2"/>
                </a:solidFill>
              </a:defRPr>
            </a:lvl1pPr>
          </a:lstStyle>
          <a:p>
            <a:r>
              <a:rPr lang="fr-FR"/>
              <a:t>Cliquez sur l'icône pour ajouter une image</a:t>
            </a:r>
          </a:p>
        </p:txBody>
      </p:sp>
    </p:spTree>
    <p:extLst>
      <p:ext uri="{BB962C8B-B14F-4D97-AF65-F5344CB8AC3E}">
        <p14:creationId xmlns:p14="http://schemas.microsoft.com/office/powerpoint/2010/main" val="3819255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 colonnes">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5AE0D5D0-3E4F-47E8-8C06-CBE68A62203A}"/>
              </a:ext>
            </a:extLst>
          </p:cNvPr>
          <p:cNvSpPr>
            <a:spLocks noGrp="1"/>
          </p:cNvSpPr>
          <p:nvPr>
            <p:ph type="body" idx="1"/>
          </p:nvPr>
        </p:nvSpPr>
        <p:spPr>
          <a:xfrm>
            <a:off x="444499" y="949273"/>
            <a:ext cx="10923379" cy="540000"/>
          </a:xfrm>
        </p:spPr>
        <p:txBody>
          <a:bodyPr anchor="t"/>
          <a:lstStyle>
            <a:lvl1pPr marL="0" indent="0">
              <a:buNone/>
              <a:defRPr sz="1600" b="0">
                <a:solidFill>
                  <a:schemeClr val="bg2"/>
                </a:solidFill>
                <a:latin typeface="Epilogue"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2B032D31-8304-485A-BAC6-FC0A2D772726}"/>
              </a:ext>
            </a:extLst>
          </p:cNvPr>
          <p:cNvSpPr>
            <a:spLocks noGrp="1"/>
          </p:cNvSpPr>
          <p:nvPr>
            <p:ph sz="half" idx="2"/>
          </p:nvPr>
        </p:nvSpPr>
        <p:spPr>
          <a:xfrm>
            <a:off x="444500" y="1645867"/>
            <a:ext cx="5400000" cy="4500000"/>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CD96F1A9-4410-4222-B41F-E19BC26CCEB3}"/>
              </a:ext>
            </a:extLst>
          </p:cNvPr>
          <p:cNvSpPr>
            <a:spLocks noGrp="1"/>
          </p:cNvSpPr>
          <p:nvPr>
            <p:ph type="dt" sz="half" idx="10"/>
          </p:nvPr>
        </p:nvSpPr>
        <p:spPr/>
        <p:txBody>
          <a:bodyPr/>
          <a:lstStyle/>
          <a:p>
            <a:fld id="{70C633FB-BC2C-4D0C-A146-7AB03581C103}" type="datetime1">
              <a:rPr lang="fr-FR" smtClean="0"/>
              <a:t>02/10/2025</a:t>
            </a:fld>
            <a:endParaRPr lang="fr-FR"/>
          </a:p>
        </p:txBody>
      </p:sp>
      <p:sp>
        <p:nvSpPr>
          <p:cNvPr id="9" name="Espace réservé du numéro de diapositive 8">
            <a:extLst>
              <a:ext uri="{FF2B5EF4-FFF2-40B4-BE49-F238E27FC236}">
                <a16:creationId xmlns:a16="http://schemas.microsoft.com/office/drawing/2014/main" id="{4478D7A1-B286-4721-97A3-4A6D0AB2F50F}"/>
              </a:ext>
            </a:extLst>
          </p:cNvPr>
          <p:cNvSpPr>
            <a:spLocks noGrp="1"/>
          </p:cNvSpPr>
          <p:nvPr>
            <p:ph type="sldNum" sz="quarter" idx="12"/>
          </p:nvPr>
        </p:nvSpPr>
        <p:spPr/>
        <p:txBody>
          <a:bodyPr/>
          <a:lstStyle/>
          <a:p>
            <a:fld id="{0334CA73-E165-43C3-A7BE-6A64DCE862CA}" type="slidenum">
              <a:rPr lang="fr-FR" smtClean="0"/>
              <a:t>‹N°›</a:t>
            </a:fld>
            <a:endParaRPr lang="fr-FR"/>
          </a:p>
        </p:txBody>
      </p:sp>
      <p:sp>
        <p:nvSpPr>
          <p:cNvPr id="11" name="Titre 10">
            <a:extLst>
              <a:ext uri="{FF2B5EF4-FFF2-40B4-BE49-F238E27FC236}">
                <a16:creationId xmlns:a16="http://schemas.microsoft.com/office/drawing/2014/main" id="{766B62A7-978E-DA9A-7E88-C389A8A013E6}"/>
              </a:ext>
            </a:extLst>
          </p:cNvPr>
          <p:cNvSpPr>
            <a:spLocks noGrp="1"/>
          </p:cNvSpPr>
          <p:nvPr>
            <p:ph type="title"/>
          </p:nvPr>
        </p:nvSpPr>
        <p:spPr>
          <a:xfrm>
            <a:off x="444499" y="429099"/>
            <a:ext cx="10923379" cy="540000"/>
          </a:xfrm>
        </p:spPr>
        <p:txBody>
          <a:bodyPr/>
          <a:lstStyle/>
          <a:p>
            <a:r>
              <a:rPr lang="fr-FR"/>
              <a:t>Modifiez le style du titre</a:t>
            </a:r>
          </a:p>
        </p:txBody>
      </p:sp>
      <p:sp>
        <p:nvSpPr>
          <p:cNvPr id="16" name="Espace réservé du contenu 3">
            <a:extLst>
              <a:ext uri="{FF2B5EF4-FFF2-40B4-BE49-F238E27FC236}">
                <a16:creationId xmlns:a16="http://schemas.microsoft.com/office/drawing/2014/main" id="{20DC6AF7-7B7D-2A9A-0139-AC4C79E68B46}"/>
              </a:ext>
            </a:extLst>
          </p:cNvPr>
          <p:cNvSpPr>
            <a:spLocks noGrp="1"/>
          </p:cNvSpPr>
          <p:nvPr>
            <p:ph sz="half" idx="15"/>
          </p:nvPr>
        </p:nvSpPr>
        <p:spPr>
          <a:xfrm>
            <a:off x="5967879" y="1645867"/>
            <a:ext cx="5400000" cy="4500000"/>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10" name="Espace réservé du pied de page 2">
            <a:extLst>
              <a:ext uri="{FF2B5EF4-FFF2-40B4-BE49-F238E27FC236}">
                <a16:creationId xmlns:a16="http://schemas.microsoft.com/office/drawing/2014/main" id="{B5A6E4B3-EA2B-44E2-A7D0-618D7B526003}"/>
              </a:ext>
            </a:extLst>
          </p:cNvPr>
          <p:cNvSpPr txBox="1">
            <a:spLocks/>
          </p:cNvSpPr>
          <p:nvPr userDrawn="1"/>
        </p:nvSpPr>
        <p:spPr>
          <a:xfrm>
            <a:off x="959428" y="6399212"/>
            <a:ext cx="5400000" cy="252000"/>
          </a:xfrm>
          <a:prstGeom prst="rect">
            <a:avLst/>
          </a:prstGeom>
        </p:spPr>
        <p:txBody>
          <a:bodyPr vert="horz" lIns="91440" tIns="45720" rIns="91440" bIns="45720" rtlCol="0" anchor="ctr">
            <a:noAutofit/>
          </a:bodyPr>
          <a:lstStyle>
            <a:defPPr>
              <a:defRPr lang="fr-FR"/>
            </a:defPPr>
            <a:lvl1pPr marL="0" algn="l" defTabSz="914400" rtl="0" eaLnBrk="1" latinLnBrk="0" hangingPunct="1">
              <a:defRPr sz="1000" kern="1200">
                <a:solidFill>
                  <a:schemeClr val="tx2"/>
                </a:solidFill>
                <a:latin typeface="Epilogue Medium"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fr-FR"/>
          </a:p>
        </p:txBody>
      </p:sp>
    </p:spTree>
    <p:extLst>
      <p:ext uri="{BB962C8B-B14F-4D97-AF65-F5344CB8AC3E}">
        <p14:creationId xmlns:p14="http://schemas.microsoft.com/office/powerpoint/2010/main" val="264592441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TEXTE 2 COLONNES (2)">
    <p:spTree>
      <p:nvGrpSpPr>
        <p:cNvPr id="1" name=""/>
        <p:cNvGrpSpPr/>
        <p:nvPr/>
      </p:nvGrpSpPr>
      <p:grpSpPr>
        <a:xfrm>
          <a:off x="0" y="0"/>
          <a:ext cx="0" cy="0"/>
          <a:chOff x="0" y="0"/>
          <a:chExt cx="0" cy="0"/>
        </a:xfrm>
      </p:grpSpPr>
      <p:sp>
        <p:nvSpPr>
          <p:cNvPr id="34" name="Espace réservé du texte 3">
            <a:extLst>
              <a:ext uri="{FF2B5EF4-FFF2-40B4-BE49-F238E27FC236}">
                <a16:creationId xmlns:a16="http://schemas.microsoft.com/office/drawing/2014/main" id="{8C2D5D7A-FA33-4FAE-80DB-A4F901422873}"/>
              </a:ext>
            </a:extLst>
          </p:cNvPr>
          <p:cNvSpPr>
            <a:spLocks noGrp="1"/>
          </p:cNvSpPr>
          <p:nvPr>
            <p:ph type="body" sz="quarter" idx="13" hasCustomPrompt="1"/>
          </p:nvPr>
        </p:nvSpPr>
        <p:spPr>
          <a:xfrm>
            <a:off x="1044715" y="2144395"/>
            <a:ext cx="4391025" cy="1170305"/>
          </a:xfrm>
          <a:prstGeom prst="rect">
            <a:avLst/>
          </a:prstGeom>
        </p:spPr>
        <p:txBody>
          <a:bodyPr/>
          <a:lstStyle>
            <a:lvl1pPr marL="0" indent="0">
              <a:lnSpc>
                <a:spcPct val="100000"/>
              </a:lnSpc>
              <a:buNone/>
              <a:defRPr sz="1400" b="1">
                <a:solidFill>
                  <a:schemeClr val="tx1"/>
                </a:solidFill>
              </a:defRPr>
            </a:lvl1pPr>
            <a:lvl2pPr marL="457200" indent="0">
              <a:buNone/>
              <a:defRPr sz="1400" b="1">
                <a:solidFill>
                  <a:schemeClr val="accent3"/>
                </a:solidFill>
              </a:defRPr>
            </a:lvl2pPr>
            <a:lvl3pPr marL="914400" indent="0">
              <a:buNone/>
              <a:defRPr sz="1400" b="1">
                <a:solidFill>
                  <a:schemeClr val="accent3"/>
                </a:solidFill>
              </a:defRPr>
            </a:lvl3pPr>
            <a:lvl4pPr marL="1371600" indent="0">
              <a:buNone/>
              <a:defRPr sz="1400" b="1">
                <a:solidFill>
                  <a:schemeClr val="accent3"/>
                </a:solidFill>
              </a:defRPr>
            </a:lvl4pPr>
            <a:lvl5pPr marL="1828800" indent="0">
              <a:buNone/>
              <a:defRPr sz="1400" b="1">
                <a:solidFill>
                  <a:schemeClr val="accent3"/>
                </a:solidFill>
              </a:defRPr>
            </a:lvl5pPr>
          </a:lstStyle>
          <a:p>
            <a:pPr lvl="0"/>
            <a:r>
              <a:rPr lang="fr-FR"/>
              <a:t>Lorem ipsum dolor sit amet, consectetuer adipiscing elit. Maecenas porttitor congue massa. Fusce posuere, magna sed pulvinar ultricies, purus lectus malesuada libero, sit amet commodo magna eros quis </a:t>
            </a:r>
            <a:r>
              <a:rPr lang="fr-FR" err="1"/>
              <a:t>urna</a:t>
            </a:r>
            <a:r>
              <a:rPr lang="fr-FR"/>
              <a:t>.</a:t>
            </a:r>
          </a:p>
        </p:txBody>
      </p:sp>
      <p:pic>
        <p:nvPicPr>
          <p:cNvPr id="9" name="Image 8">
            <a:extLst>
              <a:ext uri="{FF2B5EF4-FFF2-40B4-BE49-F238E27FC236}">
                <a16:creationId xmlns:a16="http://schemas.microsoft.com/office/drawing/2014/main" id="{64BBA571-B90E-42CE-8259-92315DFCDB88}"/>
              </a:ext>
            </a:extLst>
          </p:cNvPr>
          <p:cNvPicPr>
            <a:picLocks noChangeAspect="1"/>
          </p:cNvPicPr>
          <p:nvPr userDrawn="1"/>
        </p:nvPicPr>
        <p:blipFill rotWithShape="1">
          <a:blip r:embed="rId2"/>
          <a:srcRect t="64057" b="-2"/>
          <a:stretch/>
        </p:blipFill>
        <p:spPr>
          <a:xfrm>
            <a:off x="0" y="0"/>
            <a:ext cx="12192000" cy="1838626"/>
          </a:xfrm>
          <a:prstGeom prst="rect">
            <a:avLst/>
          </a:prstGeom>
        </p:spPr>
      </p:pic>
      <p:sp>
        <p:nvSpPr>
          <p:cNvPr id="10" name="Forme libre : forme 9">
            <a:extLst>
              <a:ext uri="{FF2B5EF4-FFF2-40B4-BE49-F238E27FC236}">
                <a16:creationId xmlns:a16="http://schemas.microsoft.com/office/drawing/2014/main" id="{CD5C7A67-7918-41AD-A210-AD58A0C06CCB}"/>
              </a:ext>
            </a:extLst>
          </p:cNvPr>
          <p:cNvSpPr/>
          <p:nvPr userDrawn="1"/>
        </p:nvSpPr>
        <p:spPr>
          <a:xfrm>
            <a:off x="0" y="0"/>
            <a:ext cx="12192000" cy="579120"/>
          </a:xfrm>
          <a:custGeom>
            <a:avLst/>
            <a:gdLst>
              <a:gd name="connsiteX0" fmla="*/ 0 w 12192000"/>
              <a:gd name="connsiteY0" fmla="*/ 0 h 579120"/>
              <a:gd name="connsiteX1" fmla="*/ 12192000 w 12192000"/>
              <a:gd name="connsiteY1" fmla="*/ 0 h 579120"/>
              <a:gd name="connsiteX2" fmla="*/ 12192000 w 12192000"/>
              <a:gd name="connsiteY2" fmla="*/ 434427 h 579120"/>
              <a:gd name="connsiteX3" fmla="*/ 9464040 w 12192000"/>
              <a:gd name="connsiteY3" fmla="*/ 365760 h 579120"/>
              <a:gd name="connsiteX4" fmla="*/ 8305800 w 12192000"/>
              <a:gd name="connsiteY4" fmla="*/ 579120 h 579120"/>
              <a:gd name="connsiteX5" fmla="*/ 6111240 w 12192000"/>
              <a:gd name="connsiteY5" fmla="*/ 563880 h 579120"/>
              <a:gd name="connsiteX6" fmla="*/ 4305300 w 12192000"/>
              <a:gd name="connsiteY6" fmla="*/ 403860 h 579120"/>
              <a:gd name="connsiteX7" fmla="*/ 2049780 w 12192000"/>
              <a:gd name="connsiteY7" fmla="*/ 563880 h 579120"/>
              <a:gd name="connsiteX8" fmla="*/ 0 w 12192000"/>
              <a:gd name="connsiteY8" fmla="*/ 556955 h 579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579120">
                <a:moveTo>
                  <a:pt x="0" y="0"/>
                </a:moveTo>
                <a:lnTo>
                  <a:pt x="12192000" y="0"/>
                </a:lnTo>
                <a:lnTo>
                  <a:pt x="12192000" y="434427"/>
                </a:lnTo>
                <a:lnTo>
                  <a:pt x="9464040" y="365760"/>
                </a:lnTo>
                <a:lnTo>
                  <a:pt x="8305800" y="579120"/>
                </a:lnTo>
                <a:lnTo>
                  <a:pt x="6111240" y="563880"/>
                </a:lnTo>
                <a:lnTo>
                  <a:pt x="4305300" y="403860"/>
                </a:lnTo>
                <a:lnTo>
                  <a:pt x="2049780" y="563880"/>
                </a:lnTo>
                <a:lnTo>
                  <a:pt x="0" y="556955"/>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fr-FR"/>
          </a:p>
        </p:txBody>
      </p:sp>
      <p:pic>
        <p:nvPicPr>
          <p:cNvPr id="11" name="Image 10">
            <a:extLst>
              <a:ext uri="{FF2B5EF4-FFF2-40B4-BE49-F238E27FC236}">
                <a16:creationId xmlns:a16="http://schemas.microsoft.com/office/drawing/2014/main" id="{D8624D26-4CB8-4BD3-9C2E-330AA43AC35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540278" y="6263640"/>
            <a:ext cx="1308821" cy="362462"/>
          </a:xfrm>
          <a:prstGeom prst="rect">
            <a:avLst/>
          </a:prstGeom>
        </p:spPr>
      </p:pic>
      <p:sp>
        <p:nvSpPr>
          <p:cNvPr id="12" name="Forme libre : forme 11">
            <a:extLst>
              <a:ext uri="{FF2B5EF4-FFF2-40B4-BE49-F238E27FC236}">
                <a16:creationId xmlns:a16="http://schemas.microsoft.com/office/drawing/2014/main" id="{F7B26582-4DA4-4FF1-B7D7-9036F5490FB6}"/>
              </a:ext>
            </a:extLst>
          </p:cNvPr>
          <p:cNvSpPr/>
          <p:nvPr userDrawn="1"/>
        </p:nvSpPr>
        <p:spPr>
          <a:xfrm>
            <a:off x="475542" y="325407"/>
            <a:ext cx="1437078" cy="505173"/>
          </a:xfrm>
          <a:custGeom>
            <a:avLst/>
            <a:gdLst>
              <a:gd name="connsiteX0" fmla="*/ 83820 w 2209800"/>
              <a:gd name="connsiteY0" fmla="*/ 129540 h 472440"/>
              <a:gd name="connsiteX1" fmla="*/ 0 w 2209800"/>
              <a:gd name="connsiteY1" fmla="*/ 411480 h 472440"/>
              <a:gd name="connsiteX2" fmla="*/ 1005840 w 2209800"/>
              <a:gd name="connsiteY2" fmla="*/ 388620 h 472440"/>
              <a:gd name="connsiteX3" fmla="*/ 2179320 w 2209800"/>
              <a:gd name="connsiteY3" fmla="*/ 472440 h 472440"/>
              <a:gd name="connsiteX4" fmla="*/ 2209800 w 2209800"/>
              <a:gd name="connsiteY4" fmla="*/ 160020 h 472440"/>
              <a:gd name="connsiteX5" fmla="*/ 784860 w 2209800"/>
              <a:gd name="connsiteY5" fmla="*/ 0 h 472440"/>
              <a:gd name="connsiteX6" fmla="*/ 83820 w 2209800"/>
              <a:gd name="connsiteY6" fmla="*/ 129540 h 472440"/>
              <a:gd name="connsiteX0" fmla="*/ 83820 w 2209800"/>
              <a:gd name="connsiteY0" fmla="*/ 76200 h 419100"/>
              <a:gd name="connsiteX1" fmla="*/ 0 w 2209800"/>
              <a:gd name="connsiteY1" fmla="*/ 358140 h 419100"/>
              <a:gd name="connsiteX2" fmla="*/ 1005840 w 2209800"/>
              <a:gd name="connsiteY2" fmla="*/ 335280 h 419100"/>
              <a:gd name="connsiteX3" fmla="*/ 2179320 w 2209800"/>
              <a:gd name="connsiteY3" fmla="*/ 419100 h 419100"/>
              <a:gd name="connsiteX4" fmla="*/ 2209800 w 2209800"/>
              <a:gd name="connsiteY4" fmla="*/ 106680 h 419100"/>
              <a:gd name="connsiteX5" fmla="*/ 822960 w 2209800"/>
              <a:gd name="connsiteY5" fmla="*/ 0 h 419100"/>
              <a:gd name="connsiteX6" fmla="*/ 83820 w 2209800"/>
              <a:gd name="connsiteY6" fmla="*/ 76200 h 419100"/>
              <a:gd name="connsiteX0" fmla="*/ 83820 w 2209800"/>
              <a:gd name="connsiteY0" fmla="*/ 25412 h 368312"/>
              <a:gd name="connsiteX1" fmla="*/ 0 w 2209800"/>
              <a:gd name="connsiteY1" fmla="*/ 307352 h 368312"/>
              <a:gd name="connsiteX2" fmla="*/ 1005840 w 2209800"/>
              <a:gd name="connsiteY2" fmla="*/ 284492 h 368312"/>
              <a:gd name="connsiteX3" fmla="*/ 2179320 w 2209800"/>
              <a:gd name="connsiteY3" fmla="*/ 368312 h 368312"/>
              <a:gd name="connsiteX4" fmla="*/ 2209800 w 2209800"/>
              <a:gd name="connsiteY4" fmla="*/ 55892 h 368312"/>
              <a:gd name="connsiteX5" fmla="*/ 787076 w 2209800"/>
              <a:gd name="connsiteY5" fmla="*/ 0 h 368312"/>
              <a:gd name="connsiteX6" fmla="*/ 83820 w 2209800"/>
              <a:gd name="connsiteY6" fmla="*/ 25412 h 368312"/>
              <a:gd name="connsiteX0" fmla="*/ 83820 w 2209800"/>
              <a:gd name="connsiteY0" fmla="*/ 25412 h 368312"/>
              <a:gd name="connsiteX1" fmla="*/ 0 w 2209800"/>
              <a:gd name="connsiteY1" fmla="*/ 307352 h 368312"/>
              <a:gd name="connsiteX2" fmla="*/ 1400553 w 2209800"/>
              <a:gd name="connsiteY2" fmla="*/ 309886 h 368312"/>
              <a:gd name="connsiteX3" fmla="*/ 2179320 w 2209800"/>
              <a:gd name="connsiteY3" fmla="*/ 368312 h 368312"/>
              <a:gd name="connsiteX4" fmla="*/ 2209800 w 2209800"/>
              <a:gd name="connsiteY4" fmla="*/ 55892 h 368312"/>
              <a:gd name="connsiteX5" fmla="*/ 787076 w 2209800"/>
              <a:gd name="connsiteY5" fmla="*/ 0 h 368312"/>
              <a:gd name="connsiteX6" fmla="*/ 83820 w 2209800"/>
              <a:gd name="connsiteY6" fmla="*/ 25412 h 368312"/>
              <a:gd name="connsiteX0" fmla="*/ 83820 w 2179320"/>
              <a:gd name="connsiteY0" fmla="*/ 25412 h 368312"/>
              <a:gd name="connsiteX1" fmla="*/ 0 w 2179320"/>
              <a:gd name="connsiteY1" fmla="*/ 307352 h 368312"/>
              <a:gd name="connsiteX2" fmla="*/ 1400553 w 2179320"/>
              <a:gd name="connsiteY2" fmla="*/ 309886 h 368312"/>
              <a:gd name="connsiteX3" fmla="*/ 2179320 w 2179320"/>
              <a:gd name="connsiteY3" fmla="*/ 368312 h 368312"/>
              <a:gd name="connsiteX4" fmla="*/ 2030385 w 2179320"/>
              <a:gd name="connsiteY4" fmla="*/ 55892 h 368312"/>
              <a:gd name="connsiteX5" fmla="*/ 787076 w 2179320"/>
              <a:gd name="connsiteY5" fmla="*/ 0 h 368312"/>
              <a:gd name="connsiteX6" fmla="*/ 83820 w 2179320"/>
              <a:gd name="connsiteY6" fmla="*/ 25412 h 368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9320" h="368312">
                <a:moveTo>
                  <a:pt x="83820" y="25412"/>
                </a:moveTo>
                <a:lnTo>
                  <a:pt x="0" y="307352"/>
                </a:lnTo>
                <a:lnTo>
                  <a:pt x="1400553" y="309886"/>
                </a:lnTo>
                <a:lnTo>
                  <a:pt x="2179320" y="368312"/>
                </a:lnTo>
                <a:lnTo>
                  <a:pt x="2030385" y="55892"/>
                </a:lnTo>
                <a:lnTo>
                  <a:pt x="787076" y="0"/>
                </a:lnTo>
                <a:lnTo>
                  <a:pt x="83820" y="2541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8" name="Connecteur droit 17">
            <a:extLst>
              <a:ext uri="{FF2B5EF4-FFF2-40B4-BE49-F238E27FC236}">
                <a16:creationId xmlns:a16="http://schemas.microsoft.com/office/drawing/2014/main" id="{7535E0CE-B464-4FBA-A5BA-9DC9CDC8B256}"/>
              </a:ext>
            </a:extLst>
          </p:cNvPr>
          <p:cNvCxnSpPr>
            <a:cxnSpLocks/>
          </p:cNvCxnSpPr>
          <p:nvPr userDrawn="1"/>
        </p:nvCxnSpPr>
        <p:spPr>
          <a:xfrm flipH="1">
            <a:off x="342753" y="6286500"/>
            <a:ext cx="143022"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
        <p:nvSpPr>
          <p:cNvPr id="27" name="Espace réservé du pied de page 4">
            <a:extLst>
              <a:ext uri="{FF2B5EF4-FFF2-40B4-BE49-F238E27FC236}">
                <a16:creationId xmlns:a16="http://schemas.microsoft.com/office/drawing/2014/main" id="{F3FB4B7B-2073-447F-9D67-412CE30B9C9E}"/>
              </a:ext>
            </a:extLst>
          </p:cNvPr>
          <p:cNvSpPr>
            <a:spLocks noGrp="1"/>
          </p:cNvSpPr>
          <p:nvPr>
            <p:ph type="ftr" sz="quarter" idx="3"/>
          </p:nvPr>
        </p:nvSpPr>
        <p:spPr>
          <a:xfrm>
            <a:off x="250403" y="6480280"/>
            <a:ext cx="2185214" cy="230832"/>
          </a:xfrm>
          <a:prstGeom prst="rect">
            <a:avLst/>
          </a:prstGeom>
          <a:noFill/>
        </p:spPr>
        <p:txBody>
          <a:bodyPr wrap="none" rtlCol="0" anchor="b">
            <a:spAutoFit/>
          </a:bodyPr>
          <a:lstStyle>
            <a:lvl1pPr>
              <a:defRPr lang="fr-FR" sz="900">
                <a:solidFill>
                  <a:schemeClr val="tx2"/>
                </a:solidFill>
              </a:defRPr>
            </a:lvl1pPr>
          </a:lstStyle>
          <a:p>
            <a:pPr algn="l"/>
            <a:r>
              <a:rPr lang="fr-FR"/>
              <a:t>TITRE DE LA PRÉSENTATION / DATE</a:t>
            </a:r>
          </a:p>
        </p:txBody>
      </p:sp>
      <p:sp>
        <p:nvSpPr>
          <p:cNvPr id="30" name="Espace réservé du numéro de diapositive 5">
            <a:extLst>
              <a:ext uri="{FF2B5EF4-FFF2-40B4-BE49-F238E27FC236}">
                <a16:creationId xmlns:a16="http://schemas.microsoft.com/office/drawing/2014/main" id="{51B54975-B6E2-4787-9762-1918CC79657A}"/>
              </a:ext>
            </a:extLst>
          </p:cNvPr>
          <p:cNvSpPr>
            <a:spLocks noGrp="1"/>
          </p:cNvSpPr>
          <p:nvPr>
            <p:ph type="sldNum" sz="quarter" idx="4"/>
          </p:nvPr>
        </p:nvSpPr>
        <p:spPr>
          <a:xfrm>
            <a:off x="250403" y="6321835"/>
            <a:ext cx="407484" cy="230832"/>
          </a:xfrm>
          <a:prstGeom prst="rect">
            <a:avLst/>
          </a:prstGeom>
          <a:noFill/>
        </p:spPr>
        <p:txBody>
          <a:bodyPr wrap="none" rtlCol="0" anchor="b">
            <a:spAutoFit/>
          </a:bodyPr>
          <a:lstStyle>
            <a:lvl1pPr>
              <a:defRPr lang="fr-FR" sz="900" smtClean="0">
                <a:solidFill>
                  <a:schemeClr val="tx2"/>
                </a:solidFill>
              </a:defRPr>
            </a:lvl1pPr>
          </a:lstStyle>
          <a:p>
            <a:pPr algn="l"/>
            <a:fld id="{F99EF5AE-56D7-4A2B-B0E3-BCC40C43C5F5}" type="slidenum">
              <a:rPr lang="fr-FR" smtClean="0"/>
              <a:pPr algn="l"/>
              <a:t>‹N°›</a:t>
            </a:fld>
            <a:endParaRPr lang="fr-FR"/>
          </a:p>
        </p:txBody>
      </p:sp>
      <p:sp>
        <p:nvSpPr>
          <p:cNvPr id="32" name="Espace réservé du texte 15">
            <a:extLst>
              <a:ext uri="{FF2B5EF4-FFF2-40B4-BE49-F238E27FC236}">
                <a16:creationId xmlns:a16="http://schemas.microsoft.com/office/drawing/2014/main" id="{E4936BB7-8237-47BE-8EF4-7B317FACFE33}"/>
              </a:ext>
            </a:extLst>
          </p:cNvPr>
          <p:cNvSpPr>
            <a:spLocks noGrp="1"/>
          </p:cNvSpPr>
          <p:nvPr>
            <p:ph type="body" sz="quarter" idx="11" hasCustomPrompt="1"/>
          </p:nvPr>
        </p:nvSpPr>
        <p:spPr>
          <a:xfrm>
            <a:off x="578063" y="395033"/>
            <a:ext cx="1213794" cy="369332"/>
          </a:xfrm>
          <a:prstGeom prst="rect">
            <a:avLst/>
          </a:prstGeom>
          <a:noFill/>
        </p:spPr>
        <p:txBody>
          <a:bodyPr wrap="none" rtlCol="0">
            <a:spAutoFit/>
          </a:bodyPr>
          <a:lstStyle>
            <a:lvl1pPr marL="0" indent="0">
              <a:lnSpc>
                <a:spcPct val="100000"/>
              </a:lnSpc>
              <a:buNone/>
              <a:defRPr lang="fr-FR" sz="1800" dirty="0">
                <a:solidFill>
                  <a:schemeClr val="bg1"/>
                </a:solidFill>
                <a:latin typeface="+mj-lt"/>
              </a:defRPr>
            </a:lvl1pPr>
          </a:lstStyle>
          <a:p>
            <a:pPr marL="0" lvl="0"/>
            <a:r>
              <a:rPr lang="fr-FR"/>
              <a:t>PARTIE 02</a:t>
            </a:r>
          </a:p>
        </p:txBody>
      </p:sp>
      <p:sp>
        <p:nvSpPr>
          <p:cNvPr id="33" name="Titre 1">
            <a:extLst>
              <a:ext uri="{FF2B5EF4-FFF2-40B4-BE49-F238E27FC236}">
                <a16:creationId xmlns:a16="http://schemas.microsoft.com/office/drawing/2014/main" id="{C3C765EC-C821-4FCA-B0D7-82C5A631FF35}"/>
              </a:ext>
            </a:extLst>
          </p:cNvPr>
          <p:cNvSpPr>
            <a:spLocks noGrp="1"/>
          </p:cNvSpPr>
          <p:nvPr>
            <p:ph type="title" hasCustomPrompt="1"/>
          </p:nvPr>
        </p:nvSpPr>
        <p:spPr>
          <a:xfrm>
            <a:off x="387562" y="874853"/>
            <a:ext cx="11416875" cy="547842"/>
          </a:xfrm>
          <a:prstGeom prst="rect">
            <a:avLst/>
          </a:prstGeom>
          <a:noFill/>
        </p:spPr>
        <p:txBody>
          <a:bodyPr wrap="square" rtlCol="0">
            <a:spAutoFit/>
          </a:bodyPr>
          <a:lstStyle>
            <a:lvl1pPr>
              <a:defRPr lang="fr-FR" sz="3200" dirty="0">
                <a:ea typeface="+mn-ea"/>
                <a:cs typeface="+mn-cs"/>
              </a:defRPr>
            </a:lvl1pPr>
          </a:lstStyle>
          <a:p>
            <a:pPr marL="0" lvl="0"/>
            <a:r>
              <a:rPr lang="fr-FR"/>
              <a:t>Titre de la page sur une ligne</a:t>
            </a:r>
          </a:p>
        </p:txBody>
      </p:sp>
      <p:sp>
        <p:nvSpPr>
          <p:cNvPr id="4" name="Espace réservé du texte 3">
            <a:extLst>
              <a:ext uri="{FF2B5EF4-FFF2-40B4-BE49-F238E27FC236}">
                <a16:creationId xmlns:a16="http://schemas.microsoft.com/office/drawing/2014/main" id="{793743ED-3E50-4BA4-AFA7-BC507C6768D5}"/>
              </a:ext>
            </a:extLst>
          </p:cNvPr>
          <p:cNvSpPr>
            <a:spLocks noGrp="1"/>
          </p:cNvSpPr>
          <p:nvPr>
            <p:ph type="body" sz="quarter" idx="12" hasCustomPrompt="1"/>
          </p:nvPr>
        </p:nvSpPr>
        <p:spPr>
          <a:xfrm>
            <a:off x="1043940" y="3428999"/>
            <a:ext cx="4391025" cy="327661"/>
          </a:xfrm>
          <a:prstGeom prst="rect">
            <a:avLst/>
          </a:prstGeom>
        </p:spPr>
        <p:txBody>
          <a:bodyPr/>
          <a:lstStyle>
            <a:lvl1pPr marL="0" indent="0">
              <a:buNone/>
              <a:defRPr sz="1800">
                <a:solidFill>
                  <a:schemeClr val="accent4"/>
                </a:solidFill>
                <a:latin typeface="+mj-lt"/>
              </a:defRPr>
            </a:lvl1pPr>
            <a:lvl2pPr marL="457200" indent="0">
              <a:buNone/>
              <a:defRPr sz="1800">
                <a:solidFill>
                  <a:schemeClr val="accent3"/>
                </a:solidFill>
                <a:latin typeface="+mj-lt"/>
              </a:defRPr>
            </a:lvl2pPr>
            <a:lvl3pPr marL="914400" indent="0">
              <a:buNone/>
              <a:defRPr sz="1800">
                <a:solidFill>
                  <a:schemeClr val="accent3"/>
                </a:solidFill>
                <a:latin typeface="+mj-lt"/>
              </a:defRPr>
            </a:lvl3pPr>
            <a:lvl4pPr marL="1371600" indent="0">
              <a:buNone/>
              <a:defRPr sz="1800">
                <a:solidFill>
                  <a:schemeClr val="accent3"/>
                </a:solidFill>
                <a:latin typeface="+mj-lt"/>
              </a:defRPr>
            </a:lvl4pPr>
            <a:lvl5pPr marL="1828800" indent="0">
              <a:buNone/>
              <a:defRPr sz="1800">
                <a:solidFill>
                  <a:schemeClr val="accent3"/>
                </a:solidFill>
                <a:latin typeface="+mj-lt"/>
              </a:defRPr>
            </a:lvl5pPr>
          </a:lstStyle>
          <a:p>
            <a:pPr lvl="0"/>
            <a:r>
              <a:rPr lang="fr-FR"/>
              <a:t>Nunc </a:t>
            </a:r>
            <a:r>
              <a:rPr lang="fr-FR" err="1"/>
              <a:t>viverra</a:t>
            </a:r>
            <a:r>
              <a:rPr lang="fr-FR"/>
              <a:t> </a:t>
            </a:r>
            <a:r>
              <a:rPr lang="fr-FR" err="1"/>
              <a:t>imperdiet</a:t>
            </a:r>
            <a:r>
              <a:rPr lang="fr-FR"/>
              <a:t> </a:t>
            </a:r>
            <a:r>
              <a:rPr lang="fr-FR" err="1"/>
              <a:t>enim</a:t>
            </a:r>
            <a:endParaRPr lang="fr-FR"/>
          </a:p>
        </p:txBody>
      </p:sp>
      <p:sp>
        <p:nvSpPr>
          <p:cNvPr id="6" name="Espace réservé du texte 5">
            <a:extLst>
              <a:ext uri="{FF2B5EF4-FFF2-40B4-BE49-F238E27FC236}">
                <a16:creationId xmlns:a16="http://schemas.microsoft.com/office/drawing/2014/main" id="{0535A0C2-AFB0-4866-8008-C43497885507}"/>
              </a:ext>
            </a:extLst>
          </p:cNvPr>
          <p:cNvSpPr>
            <a:spLocks noGrp="1"/>
          </p:cNvSpPr>
          <p:nvPr>
            <p:ph type="body" sz="quarter" idx="14" hasCustomPrompt="1"/>
          </p:nvPr>
        </p:nvSpPr>
        <p:spPr>
          <a:xfrm>
            <a:off x="1043939" y="3870325"/>
            <a:ext cx="4391025" cy="2082800"/>
          </a:xfrm>
          <a:prstGeom prst="rect">
            <a:avLst/>
          </a:prstGeom>
        </p:spPr>
        <p:txBody>
          <a:bodyPr/>
          <a:lstStyle>
            <a:lvl1pPr marL="0" indent="0">
              <a:lnSpc>
                <a:spcPct val="100000"/>
              </a:lnSpc>
              <a:buNone/>
              <a:defRPr sz="1400">
                <a:solidFill>
                  <a:schemeClr val="tx1"/>
                </a:solidFill>
              </a:defRPr>
            </a:lvl1pPr>
            <a:lvl2pPr marL="182563" indent="-182563">
              <a:lnSpc>
                <a:spcPct val="100000"/>
              </a:lnSpc>
              <a:buFontTx/>
              <a:buBlip>
                <a:blip r:embed="rId4"/>
              </a:buBlip>
              <a:defRPr sz="1400">
                <a:solidFill>
                  <a:schemeClr val="tx1"/>
                </a:solidFill>
              </a:defRPr>
            </a:lvl2pPr>
            <a:lvl3pPr marL="449263" indent="-90488">
              <a:lnSpc>
                <a:spcPct val="100000"/>
              </a:lnSpc>
              <a:buFont typeface="Arial" panose="020B0604020202020204" pitchFamily="34" charset="0"/>
              <a:buChar char="•"/>
              <a:defRPr sz="1200">
                <a:solidFill>
                  <a:schemeClr val="tx1"/>
                </a:solidFill>
              </a:defRPr>
            </a:lvl3pPr>
            <a:lvl4pPr marL="1371600" indent="0">
              <a:buNone/>
              <a:defRPr sz="1400">
                <a:solidFill>
                  <a:schemeClr val="accent2"/>
                </a:solidFill>
              </a:defRPr>
            </a:lvl4pPr>
            <a:lvl5pPr marL="1828800" indent="0">
              <a:buNone/>
              <a:defRPr sz="1400">
                <a:solidFill>
                  <a:schemeClr val="accent2"/>
                </a:solidFill>
              </a:defRPr>
            </a:lvl5pPr>
          </a:lstStyle>
          <a:p>
            <a:pPr lvl="0"/>
            <a:r>
              <a:rPr lang="fr-FR"/>
              <a:t>Texte de niveau 1. Pour passer aux niveaux 2 et 3 (puces), utiliser les boutons de « niveau de liste » ou « niveau de retrait ».</a:t>
            </a:r>
          </a:p>
          <a:p>
            <a:pPr lvl="1"/>
            <a:r>
              <a:rPr lang="fr-FR"/>
              <a:t>Deuxième niveau</a:t>
            </a:r>
          </a:p>
          <a:p>
            <a:pPr lvl="2"/>
            <a:r>
              <a:rPr lang="fr-FR"/>
              <a:t>Troisième niveau</a:t>
            </a:r>
          </a:p>
        </p:txBody>
      </p:sp>
      <p:sp>
        <p:nvSpPr>
          <p:cNvPr id="37" name="Espace réservé du texte 3">
            <a:extLst>
              <a:ext uri="{FF2B5EF4-FFF2-40B4-BE49-F238E27FC236}">
                <a16:creationId xmlns:a16="http://schemas.microsoft.com/office/drawing/2014/main" id="{BFB4DDC7-70C2-40F3-97C3-D9DB7A2A0EDF}"/>
              </a:ext>
            </a:extLst>
          </p:cNvPr>
          <p:cNvSpPr>
            <a:spLocks noGrp="1"/>
          </p:cNvSpPr>
          <p:nvPr>
            <p:ph type="body" sz="quarter" idx="15" hasCustomPrompt="1"/>
          </p:nvPr>
        </p:nvSpPr>
        <p:spPr>
          <a:xfrm>
            <a:off x="6348236" y="2144395"/>
            <a:ext cx="4391025" cy="327661"/>
          </a:xfrm>
          <a:prstGeom prst="rect">
            <a:avLst/>
          </a:prstGeom>
        </p:spPr>
        <p:txBody>
          <a:bodyPr/>
          <a:lstStyle>
            <a:lvl1pPr marL="0" indent="0">
              <a:buNone/>
              <a:defRPr sz="1800">
                <a:solidFill>
                  <a:schemeClr val="accent4"/>
                </a:solidFill>
                <a:latin typeface="+mj-lt"/>
              </a:defRPr>
            </a:lvl1pPr>
            <a:lvl2pPr marL="457200" indent="0">
              <a:buNone/>
              <a:defRPr sz="1800">
                <a:solidFill>
                  <a:schemeClr val="accent3"/>
                </a:solidFill>
                <a:latin typeface="+mj-lt"/>
              </a:defRPr>
            </a:lvl2pPr>
            <a:lvl3pPr marL="914400" indent="0">
              <a:buNone/>
              <a:defRPr sz="1800">
                <a:solidFill>
                  <a:schemeClr val="accent3"/>
                </a:solidFill>
                <a:latin typeface="+mj-lt"/>
              </a:defRPr>
            </a:lvl3pPr>
            <a:lvl4pPr marL="1371600" indent="0">
              <a:buNone/>
              <a:defRPr sz="1800">
                <a:solidFill>
                  <a:schemeClr val="accent3"/>
                </a:solidFill>
                <a:latin typeface="+mj-lt"/>
              </a:defRPr>
            </a:lvl4pPr>
            <a:lvl5pPr marL="1828800" indent="0">
              <a:buNone/>
              <a:defRPr sz="1800">
                <a:solidFill>
                  <a:schemeClr val="accent3"/>
                </a:solidFill>
                <a:latin typeface="+mj-lt"/>
              </a:defRPr>
            </a:lvl5pPr>
          </a:lstStyle>
          <a:p>
            <a:pPr lvl="0"/>
            <a:r>
              <a:rPr lang="fr-FR"/>
              <a:t>Nunc </a:t>
            </a:r>
            <a:r>
              <a:rPr lang="fr-FR" err="1"/>
              <a:t>viverra</a:t>
            </a:r>
            <a:r>
              <a:rPr lang="fr-FR"/>
              <a:t> </a:t>
            </a:r>
            <a:r>
              <a:rPr lang="fr-FR" err="1"/>
              <a:t>imperdiet</a:t>
            </a:r>
            <a:r>
              <a:rPr lang="fr-FR"/>
              <a:t> </a:t>
            </a:r>
            <a:r>
              <a:rPr lang="fr-FR" err="1"/>
              <a:t>enim</a:t>
            </a:r>
            <a:endParaRPr lang="fr-FR"/>
          </a:p>
        </p:txBody>
      </p:sp>
      <p:sp>
        <p:nvSpPr>
          <p:cNvPr id="38" name="Espace réservé du texte 5">
            <a:extLst>
              <a:ext uri="{FF2B5EF4-FFF2-40B4-BE49-F238E27FC236}">
                <a16:creationId xmlns:a16="http://schemas.microsoft.com/office/drawing/2014/main" id="{368B2B60-F260-4AEE-B1D6-8AA3021BDFC3}"/>
              </a:ext>
            </a:extLst>
          </p:cNvPr>
          <p:cNvSpPr>
            <a:spLocks noGrp="1"/>
          </p:cNvSpPr>
          <p:nvPr>
            <p:ph type="body" sz="quarter" idx="16" hasCustomPrompt="1"/>
          </p:nvPr>
        </p:nvSpPr>
        <p:spPr>
          <a:xfrm>
            <a:off x="6348235" y="2585721"/>
            <a:ext cx="4391025" cy="3367404"/>
          </a:xfrm>
          <a:prstGeom prst="rect">
            <a:avLst/>
          </a:prstGeom>
        </p:spPr>
        <p:txBody>
          <a:bodyPr/>
          <a:lstStyle>
            <a:lvl1pPr marL="0" indent="0">
              <a:lnSpc>
                <a:spcPct val="100000"/>
              </a:lnSpc>
              <a:buNone/>
              <a:defRPr sz="1400">
                <a:solidFill>
                  <a:schemeClr val="tx1"/>
                </a:solidFill>
              </a:defRPr>
            </a:lvl1pPr>
            <a:lvl2pPr marL="182563" indent="-182563">
              <a:lnSpc>
                <a:spcPct val="100000"/>
              </a:lnSpc>
              <a:buFontTx/>
              <a:buBlip>
                <a:blip r:embed="rId4"/>
              </a:buBlip>
              <a:defRPr sz="1400">
                <a:solidFill>
                  <a:schemeClr val="tx1"/>
                </a:solidFill>
              </a:defRPr>
            </a:lvl2pPr>
            <a:lvl3pPr marL="449263" indent="-90488">
              <a:lnSpc>
                <a:spcPct val="100000"/>
              </a:lnSpc>
              <a:buFont typeface="Arial" panose="020B0604020202020204" pitchFamily="34" charset="0"/>
              <a:buChar char="•"/>
              <a:defRPr sz="1200">
                <a:solidFill>
                  <a:schemeClr val="tx1"/>
                </a:solidFill>
              </a:defRPr>
            </a:lvl3pPr>
            <a:lvl4pPr marL="1371600" indent="0">
              <a:buNone/>
              <a:defRPr sz="1400">
                <a:solidFill>
                  <a:schemeClr val="accent2"/>
                </a:solidFill>
              </a:defRPr>
            </a:lvl4pPr>
            <a:lvl5pPr marL="1828800" indent="0">
              <a:buNone/>
              <a:defRPr sz="1400">
                <a:solidFill>
                  <a:schemeClr val="accent2"/>
                </a:solidFill>
              </a:defRPr>
            </a:lvl5pPr>
          </a:lstStyle>
          <a:p>
            <a:pPr lvl="0"/>
            <a:r>
              <a:rPr lang="fr-FR"/>
              <a:t>Texte de niveau 1. Pour passer aux niveaux 2 et 3 (puces), utiliser les boutons de « niveau de liste » ou « niveau de retrait ».</a:t>
            </a:r>
          </a:p>
          <a:p>
            <a:pPr lvl="1"/>
            <a:r>
              <a:rPr lang="fr-FR"/>
              <a:t>Deuxième niveau</a:t>
            </a:r>
          </a:p>
          <a:p>
            <a:pPr lvl="2"/>
            <a:r>
              <a:rPr lang="fr-FR"/>
              <a:t>Troisième niveau</a:t>
            </a:r>
          </a:p>
        </p:txBody>
      </p:sp>
    </p:spTree>
    <p:extLst>
      <p:ext uri="{BB962C8B-B14F-4D97-AF65-F5344CB8AC3E}">
        <p14:creationId xmlns:p14="http://schemas.microsoft.com/office/powerpoint/2010/main" val="3473024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2918F10-A6A5-3685-618D-CB3324CDD067}"/>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75373BE3-CF33-57B6-BDBF-0F4022441F28}"/>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E57EFFD6-4B84-DC63-DE94-ADDAC44299A4}"/>
              </a:ext>
            </a:extLst>
          </p:cNvPr>
          <p:cNvSpPr>
            <a:spLocks noGrp="1"/>
          </p:cNvSpPr>
          <p:nvPr>
            <p:ph type="dt" sz="half" idx="10"/>
          </p:nvPr>
        </p:nvSpPr>
        <p:spPr/>
        <p:txBody>
          <a:bodyPr/>
          <a:lstStyle/>
          <a:p>
            <a:fld id="{3C24A905-F4B1-3D4D-9EF8-1F64B12C5BF2}" type="datetimeFigureOut">
              <a:rPr lang="fr-FR" smtClean="0"/>
              <a:t>02/10/2025</a:t>
            </a:fld>
            <a:endParaRPr lang="fr-FR"/>
          </a:p>
        </p:txBody>
      </p:sp>
      <p:sp>
        <p:nvSpPr>
          <p:cNvPr id="5" name="Espace réservé du pied de page 4">
            <a:extLst>
              <a:ext uri="{FF2B5EF4-FFF2-40B4-BE49-F238E27FC236}">
                <a16:creationId xmlns:a16="http://schemas.microsoft.com/office/drawing/2014/main" id="{78350EDB-CEA9-7D43-D9D8-D885BEAA3DA3}"/>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91AE3DC6-3FE2-B4A5-6F63-7A17E35A2DF9}"/>
              </a:ext>
            </a:extLst>
          </p:cNvPr>
          <p:cNvSpPr>
            <a:spLocks noGrp="1"/>
          </p:cNvSpPr>
          <p:nvPr>
            <p:ph type="sldNum" sz="quarter" idx="12"/>
          </p:nvPr>
        </p:nvSpPr>
        <p:spPr/>
        <p:txBody>
          <a:bodyPr/>
          <a:lstStyle/>
          <a:p>
            <a:fld id="{E70795E2-B852-7047-962B-4AF0265712FE}" type="slidenum">
              <a:rPr lang="fr-FR" smtClean="0"/>
              <a:t>‹N°›</a:t>
            </a:fld>
            <a:endParaRPr lang="fr-FR"/>
          </a:p>
        </p:txBody>
      </p:sp>
    </p:spTree>
    <p:extLst>
      <p:ext uri="{BB962C8B-B14F-4D97-AF65-F5344CB8AC3E}">
        <p14:creationId xmlns:p14="http://schemas.microsoft.com/office/powerpoint/2010/main" val="18954395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0FE7320-32B5-572A-A163-897EFCA4AFCA}"/>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DB310BEE-8371-6630-C87D-0C0007857C35}"/>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83458CE9-98CE-3FB3-4AD3-8DD7539E7032}"/>
              </a:ext>
            </a:extLst>
          </p:cNvPr>
          <p:cNvSpPr>
            <a:spLocks noGrp="1"/>
          </p:cNvSpPr>
          <p:nvPr>
            <p:ph type="dt" sz="half" idx="10"/>
          </p:nvPr>
        </p:nvSpPr>
        <p:spPr/>
        <p:txBody>
          <a:bodyPr/>
          <a:lstStyle/>
          <a:p>
            <a:fld id="{3C24A905-F4B1-3D4D-9EF8-1F64B12C5BF2}" type="datetimeFigureOut">
              <a:rPr lang="fr-FR" smtClean="0"/>
              <a:t>02/10/2025</a:t>
            </a:fld>
            <a:endParaRPr lang="fr-FR"/>
          </a:p>
        </p:txBody>
      </p:sp>
      <p:sp>
        <p:nvSpPr>
          <p:cNvPr id="5" name="Espace réservé du pied de page 4">
            <a:extLst>
              <a:ext uri="{FF2B5EF4-FFF2-40B4-BE49-F238E27FC236}">
                <a16:creationId xmlns:a16="http://schemas.microsoft.com/office/drawing/2014/main" id="{BC0122F3-8194-DABE-CD72-00146840DF18}"/>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37BE5DC5-433E-17DD-4CD7-C6E287C1CE8F}"/>
              </a:ext>
            </a:extLst>
          </p:cNvPr>
          <p:cNvSpPr>
            <a:spLocks noGrp="1"/>
          </p:cNvSpPr>
          <p:nvPr>
            <p:ph type="sldNum" sz="quarter" idx="12"/>
          </p:nvPr>
        </p:nvSpPr>
        <p:spPr/>
        <p:txBody>
          <a:bodyPr/>
          <a:lstStyle/>
          <a:p>
            <a:fld id="{E70795E2-B852-7047-962B-4AF0265712FE}" type="slidenum">
              <a:rPr lang="fr-FR" smtClean="0"/>
              <a:t>‹N°›</a:t>
            </a:fld>
            <a:endParaRPr lang="fr-FR"/>
          </a:p>
        </p:txBody>
      </p:sp>
    </p:spTree>
    <p:extLst>
      <p:ext uri="{BB962C8B-B14F-4D97-AF65-F5344CB8AC3E}">
        <p14:creationId xmlns:p14="http://schemas.microsoft.com/office/powerpoint/2010/main" val="29834967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CAC0FE0-5B5A-8CCF-9A3F-4EF202D2DCC6}"/>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D3D5EC01-8340-DAAB-3404-BC45CE162551}"/>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90FCD956-30A6-845D-8B09-012279D918DB}"/>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07401651-F0EF-D95A-8FE0-1DD83991EF99}"/>
              </a:ext>
            </a:extLst>
          </p:cNvPr>
          <p:cNvSpPr>
            <a:spLocks noGrp="1"/>
          </p:cNvSpPr>
          <p:nvPr>
            <p:ph type="dt" sz="half" idx="10"/>
          </p:nvPr>
        </p:nvSpPr>
        <p:spPr/>
        <p:txBody>
          <a:bodyPr/>
          <a:lstStyle/>
          <a:p>
            <a:fld id="{3C24A905-F4B1-3D4D-9EF8-1F64B12C5BF2}" type="datetimeFigureOut">
              <a:rPr lang="fr-FR" smtClean="0"/>
              <a:t>02/10/2025</a:t>
            </a:fld>
            <a:endParaRPr lang="fr-FR"/>
          </a:p>
        </p:txBody>
      </p:sp>
      <p:sp>
        <p:nvSpPr>
          <p:cNvPr id="6" name="Espace réservé du pied de page 5">
            <a:extLst>
              <a:ext uri="{FF2B5EF4-FFF2-40B4-BE49-F238E27FC236}">
                <a16:creationId xmlns:a16="http://schemas.microsoft.com/office/drawing/2014/main" id="{B974495D-7EAA-335F-BA68-E34B1B105EEC}"/>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48B2094C-9C21-EEEE-FF54-7F4CFD16A781}"/>
              </a:ext>
            </a:extLst>
          </p:cNvPr>
          <p:cNvSpPr>
            <a:spLocks noGrp="1"/>
          </p:cNvSpPr>
          <p:nvPr>
            <p:ph type="sldNum" sz="quarter" idx="12"/>
          </p:nvPr>
        </p:nvSpPr>
        <p:spPr/>
        <p:txBody>
          <a:bodyPr/>
          <a:lstStyle/>
          <a:p>
            <a:fld id="{E70795E2-B852-7047-962B-4AF0265712FE}" type="slidenum">
              <a:rPr lang="fr-FR" smtClean="0"/>
              <a:t>‹N°›</a:t>
            </a:fld>
            <a:endParaRPr lang="fr-FR"/>
          </a:p>
        </p:txBody>
      </p:sp>
    </p:spTree>
    <p:extLst>
      <p:ext uri="{BB962C8B-B14F-4D97-AF65-F5344CB8AC3E}">
        <p14:creationId xmlns:p14="http://schemas.microsoft.com/office/powerpoint/2010/main" val="16004512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1009D58-E1EF-1E41-B03C-0098A69F1E37}"/>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909B68CD-2604-9F3F-5AF4-FA8970700EF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52AD0B85-0E1D-CDD0-B855-5CCB0D8BE4C4}"/>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55232777-1243-E790-1686-9135125560C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0A6E73C3-DC00-8559-0F40-FBC5397C2F2C}"/>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63442128-BAE5-0E0A-F8F1-59536C843EB5}"/>
              </a:ext>
            </a:extLst>
          </p:cNvPr>
          <p:cNvSpPr>
            <a:spLocks noGrp="1"/>
          </p:cNvSpPr>
          <p:nvPr>
            <p:ph type="dt" sz="half" idx="10"/>
          </p:nvPr>
        </p:nvSpPr>
        <p:spPr/>
        <p:txBody>
          <a:bodyPr/>
          <a:lstStyle/>
          <a:p>
            <a:fld id="{3C24A905-F4B1-3D4D-9EF8-1F64B12C5BF2}" type="datetimeFigureOut">
              <a:rPr lang="fr-FR" smtClean="0"/>
              <a:t>02/10/2025</a:t>
            </a:fld>
            <a:endParaRPr lang="fr-FR"/>
          </a:p>
        </p:txBody>
      </p:sp>
      <p:sp>
        <p:nvSpPr>
          <p:cNvPr id="8" name="Espace réservé du pied de page 7">
            <a:extLst>
              <a:ext uri="{FF2B5EF4-FFF2-40B4-BE49-F238E27FC236}">
                <a16:creationId xmlns:a16="http://schemas.microsoft.com/office/drawing/2014/main" id="{2D7FF8D0-6FEF-9D15-39F0-11396D612035}"/>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71102777-D938-153E-A4AB-76F18F7C57F7}"/>
              </a:ext>
            </a:extLst>
          </p:cNvPr>
          <p:cNvSpPr>
            <a:spLocks noGrp="1"/>
          </p:cNvSpPr>
          <p:nvPr>
            <p:ph type="sldNum" sz="quarter" idx="12"/>
          </p:nvPr>
        </p:nvSpPr>
        <p:spPr/>
        <p:txBody>
          <a:bodyPr/>
          <a:lstStyle/>
          <a:p>
            <a:fld id="{E70795E2-B852-7047-962B-4AF0265712FE}" type="slidenum">
              <a:rPr lang="fr-FR" smtClean="0"/>
              <a:t>‹N°›</a:t>
            </a:fld>
            <a:endParaRPr lang="fr-FR"/>
          </a:p>
        </p:txBody>
      </p:sp>
    </p:spTree>
    <p:extLst>
      <p:ext uri="{BB962C8B-B14F-4D97-AF65-F5344CB8AC3E}">
        <p14:creationId xmlns:p14="http://schemas.microsoft.com/office/powerpoint/2010/main" val="7294367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D9542C1-B0C2-274A-49FF-80CA4F1FEA58}"/>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DBA67555-D47D-1859-76D5-20E613EB3AF6}"/>
              </a:ext>
            </a:extLst>
          </p:cNvPr>
          <p:cNvSpPr>
            <a:spLocks noGrp="1"/>
          </p:cNvSpPr>
          <p:nvPr>
            <p:ph type="dt" sz="half" idx="10"/>
          </p:nvPr>
        </p:nvSpPr>
        <p:spPr/>
        <p:txBody>
          <a:bodyPr/>
          <a:lstStyle/>
          <a:p>
            <a:fld id="{3C24A905-F4B1-3D4D-9EF8-1F64B12C5BF2}" type="datetimeFigureOut">
              <a:rPr lang="fr-FR" smtClean="0"/>
              <a:t>02/10/2025</a:t>
            </a:fld>
            <a:endParaRPr lang="fr-FR"/>
          </a:p>
        </p:txBody>
      </p:sp>
      <p:sp>
        <p:nvSpPr>
          <p:cNvPr id="4" name="Espace réservé du pied de page 3">
            <a:extLst>
              <a:ext uri="{FF2B5EF4-FFF2-40B4-BE49-F238E27FC236}">
                <a16:creationId xmlns:a16="http://schemas.microsoft.com/office/drawing/2014/main" id="{D320BEF0-041C-F1B0-7C36-95082205B6B8}"/>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CBBBB750-3861-D54A-06B8-098929E93E7D}"/>
              </a:ext>
            </a:extLst>
          </p:cNvPr>
          <p:cNvSpPr>
            <a:spLocks noGrp="1"/>
          </p:cNvSpPr>
          <p:nvPr>
            <p:ph type="sldNum" sz="quarter" idx="12"/>
          </p:nvPr>
        </p:nvSpPr>
        <p:spPr/>
        <p:txBody>
          <a:bodyPr/>
          <a:lstStyle/>
          <a:p>
            <a:fld id="{E70795E2-B852-7047-962B-4AF0265712FE}" type="slidenum">
              <a:rPr lang="fr-FR" smtClean="0"/>
              <a:t>‹N°›</a:t>
            </a:fld>
            <a:endParaRPr lang="fr-FR"/>
          </a:p>
        </p:txBody>
      </p:sp>
    </p:spTree>
    <p:extLst>
      <p:ext uri="{BB962C8B-B14F-4D97-AF65-F5344CB8AC3E}">
        <p14:creationId xmlns:p14="http://schemas.microsoft.com/office/powerpoint/2010/main" val="17115484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FCD6A574-EC05-7F4B-B5A5-FC50D2DE0B61}"/>
              </a:ext>
            </a:extLst>
          </p:cNvPr>
          <p:cNvSpPr>
            <a:spLocks noGrp="1"/>
          </p:cNvSpPr>
          <p:nvPr>
            <p:ph type="dt" sz="half" idx="10"/>
          </p:nvPr>
        </p:nvSpPr>
        <p:spPr/>
        <p:txBody>
          <a:bodyPr/>
          <a:lstStyle/>
          <a:p>
            <a:fld id="{3C24A905-F4B1-3D4D-9EF8-1F64B12C5BF2}" type="datetimeFigureOut">
              <a:rPr lang="fr-FR" smtClean="0"/>
              <a:t>02/10/2025</a:t>
            </a:fld>
            <a:endParaRPr lang="fr-FR"/>
          </a:p>
        </p:txBody>
      </p:sp>
      <p:sp>
        <p:nvSpPr>
          <p:cNvPr id="3" name="Espace réservé du pied de page 2">
            <a:extLst>
              <a:ext uri="{FF2B5EF4-FFF2-40B4-BE49-F238E27FC236}">
                <a16:creationId xmlns:a16="http://schemas.microsoft.com/office/drawing/2014/main" id="{2AEA8E57-B732-A2B1-D3EF-82979EE33243}"/>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3C266E96-A03D-B532-7123-21F4F2CC8F01}"/>
              </a:ext>
            </a:extLst>
          </p:cNvPr>
          <p:cNvSpPr>
            <a:spLocks noGrp="1"/>
          </p:cNvSpPr>
          <p:nvPr>
            <p:ph type="sldNum" sz="quarter" idx="12"/>
          </p:nvPr>
        </p:nvSpPr>
        <p:spPr/>
        <p:txBody>
          <a:bodyPr/>
          <a:lstStyle/>
          <a:p>
            <a:fld id="{E70795E2-B852-7047-962B-4AF0265712FE}" type="slidenum">
              <a:rPr lang="fr-FR" smtClean="0"/>
              <a:t>‹N°›</a:t>
            </a:fld>
            <a:endParaRPr lang="fr-FR"/>
          </a:p>
        </p:txBody>
      </p:sp>
    </p:spTree>
    <p:extLst>
      <p:ext uri="{BB962C8B-B14F-4D97-AF65-F5344CB8AC3E}">
        <p14:creationId xmlns:p14="http://schemas.microsoft.com/office/powerpoint/2010/main" val="24834031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9DB088E-6B5D-C440-1CC7-22547350C11F}"/>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05DB281F-32A2-0E75-A228-57FF727C135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1EBC9530-ECE0-B1E6-3E48-F2DA36A92D0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DD615B3C-BC79-103A-533D-E8702F0C3A72}"/>
              </a:ext>
            </a:extLst>
          </p:cNvPr>
          <p:cNvSpPr>
            <a:spLocks noGrp="1"/>
          </p:cNvSpPr>
          <p:nvPr>
            <p:ph type="dt" sz="half" idx="10"/>
          </p:nvPr>
        </p:nvSpPr>
        <p:spPr/>
        <p:txBody>
          <a:bodyPr/>
          <a:lstStyle/>
          <a:p>
            <a:fld id="{3C24A905-F4B1-3D4D-9EF8-1F64B12C5BF2}" type="datetimeFigureOut">
              <a:rPr lang="fr-FR" smtClean="0"/>
              <a:t>02/10/2025</a:t>
            </a:fld>
            <a:endParaRPr lang="fr-FR"/>
          </a:p>
        </p:txBody>
      </p:sp>
      <p:sp>
        <p:nvSpPr>
          <p:cNvPr id="6" name="Espace réservé du pied de page 5">
            <a:extLst>
              <a:ext uri="{FF2B5EF4-FFF2-40B4-BE49-F238E27FC236}">
                <a16:creationId xmlns:a16="http://schemas.microsoft.com/office/drawing/2014/main" id="{A9A33E7E-AF6B-FCEE-304C-AA3AF8C2C065}"/>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2EFD8FFD-ABD3-17B6-1A29-5607C2245721}"/>
              </a:ext>
            </a:extLst>
          </p:cNvPr>
          <p:cNvSpPr>
            <a:spLocks noGrp="1"/>
          </p:cNvSpPr>
          <p:nvPr>
            <p:ph type="sldNum" sz="quarter" idx="12"/>
          </p:nvPr>
        </p:nvSpPr>
        <p:spPr/>
        <p:txBody>
          <a:bodyPr/>
          <a:lstStyle/>
          <a:p>
            <a:fld id="{E70795E2-B852-7047-962B-4AF0265712FE}" type="slidenum">
              <a:rPr lang="fr-FR" smtClean="0"/>
              <a:t>‹N°›</a:t>
            </a:fld>
            <a:endParaRPr lang="fr-FR"/>
          </a:p>
        </p:txBody>
      </p:sp>
    </p:spTree>
    <p:extLst>
      <p:ext uri="{BB962C8B-B14F-4D97-AF65-F5344CB8AC3E}">
        <p14:creationId xmlns:p14="http://schemas.microsoft.com/office/powerpoint/2010/main" val="38851471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87D20BD-28C4-6B61-0149-760A0458645D}"/>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02F73C36-F303-72A0-30F0-562562FCD4A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C9C37948-5552-3E70-F996-7E5687C8036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8F64BA21-E01A-C1CB-5189-C8ABF53904C9}"/>
              </a:ext>
            </a:extLst>
          </p:cNvPr>
          <p:cNvSpPr>
            <a:spLocks noGrp="1"/>
          </p:cNvSpPr>
          <p:nvPr>
            <p:ph type="dt" sz="half" idx="10"/>
          </p:nvPr>
        </p:nvSpPr>
        <p:spPr/>
        <p:txBody>
          <a:bodyPr/>
          <a:lstStyle/>
          <a:p>
            <a:fld id="{3C24A905-F4B1-3D4D-9EF8-1F64B12C5BF2}" type="datetimeFigureOut">
              <a:rPr lang="fr-FR" smtClean="0"/>
              <a:t>02/10/2025</a:t>
            </a:fld>
            <a:endParaRPr lang="fr-FR"/>
          </a:p>
        </p:txBody>
      </p:sp>
      <p:sp>
        <p:nvSpPr>
          <p:cNvPr id="6" name="Espace réservé du pied de page 5">
            <a:extLst>
              <a:ext uri="{FF2B5EF4-FFF2-40B4-BE49-F238E27FC236}">
                <a16:creationId xmlns:a16="http://schemas.microsoft.com/office/drawing/2014/main" id="{AC2322BE-5B27-0E8B-B1B2-2943C09DA1A3}"/>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374C591F-7459-9FED-1DCD-9539139CBE5F}"/>
              </a:ext>
            </a:extLst>
          </p:cNvPr>
          <p:cNvSpPr>
            <a:spLocks noGrp="1"/>
          </p:cNvSpPr>
          <p:nvPr>
            <p:ph type="sldNum" sz="quarter" idx="12"/>
          </p:nvPr>
        </p:nvSpPr>
        <p:spPr/>
        <p:txBody>
          <a:bodyPr/>
          <a:lstStyle/>
          <a:p>
            <a:fld id="{E70795E2-B852-7047-962B-4AF0265712FE}" type="slidenum">
              <a:rPr lang="fr-FR" smtClean="0"/>
              <a:t>‹N°›</a:t>
            </a:fld>
            <a:endParaRPr lang="fr-FR"/>
          </a:p>
        </p:txBody>
      </p:sp>
    </p:spTree>
    <p:extLst>
      <p:ext uri="{BB962C8B-B14F-4D97-AF65-F5344CB8AC3E}">
        <p14:creationId xmlns:p14="http://schemas.microsoft.com/office/powerpoint/2010/main" val="28960179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7">
            <a:lum/>
          </a:blip>
          <a:srcRect/>
          <a:stretch>
            <a:fillRect/>
          </a:stretch>
        </a:blipFill>
        <a:effectLst/>
      </p:bgPr>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424C1BD7-E808-6082-5696-045335A5CBB0}"/>
              </a:ext>
            </a:extLst>
          </p:cNvPr>
          <p:cNvSpPr>
            <a:spLocks noGrp="1"/>
          </p:cNvSpPr>
          <p:nvPr>
            <p:ph type="title"/>
          </p:nvPr>
        </p:nvSpPr>
        <p:spPr>
          <a:xfrm>
            <a:off x="838200" y="848299"/>
            <a:ext cx="10515600" cy="1068636"/>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44D66306-6BF5-05B9-6BC0-453A4181B39F}"/>
              </a:ext>
            </a:extLst>
          </p:cNvPr>
          <p:cNvSpPr>
            <a:spLocks noGrp="1"/>
          </p:cNvSpPr>
          <p:nvPr>
            <p:ph type="body" idx="1"/>
          </p:nvPr>
        </p:nvSpPr>
        <p:spPr>
          <a:xfrm>
            <a:off x="838200" y="2192357"/>
            <a:ext cx="10515600" cy="3613532"/>
          </a:xfrm>
          <a:prstGeom prst="rect">
            <a:avLst/>
          </a:prstGeom>
        </p:spPr>
        <p:txBody>
          <a:bodyPr vert="horz" lIns="91440" tIns="45720" rIns="91440" bIns="45720" rtlCol="0">
            <a:normAutofit/>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4" name="Espace réservé de la date 3">
            <a:extLst>
              <a:ext uri="{FF2B5EF4-FFF2-40B4-BE49-F238E27FC236}">
                <a16:creationId xmlns:a16="http://schemas.microsoft.com/office/drawing/2014/main" id="{9E0BC6C6-ABEE-E3A8-8EE0-4F332075FE34}"/>
              </a:ext>
            </a:extLst>
          </p:cNvPr>
          <p:cNvSpPr>
            <a:spLocks noGrp="1"/>
          </p:cNvSpPr>
          <p:nvPr>
            <p:ph type="dt" sz="half" idx="2"/>
          </p:nvPr>
        </p:nvSpPr>
        <p:spPr>
          <a:xfrm>
            <a:off x="838200" y="5994400"/>
            <a:ext cx="2743200" cy="365125"/>
          </a:xfrm>
          <a:prstGeom prst="rect">
            <a:avLst/>
          </a:prstGeom>
        </p:spPr>
        <p:txBody>
          <a:bodyPr vert="horz" lIns="91440" tIns="45720" rIns="91440" bIns="45720" rtlCol="0" anchor="ctr"/>
          <a:lstStyle>
            <a:lvl1pPr algn="l">
              <a:defRPr sz="1200" b="0" i="0">
                <a:solidFill>
                  <a:schemeClr val="tx1">
                    <a:tint val="82000"/>
                  </a:schemeClr>
                </a:solidFill>
                <a:latin typeface="Arial" panose="020B0604020202020204" pitchFamily="34" charset="0"/>
                <a:cs typeface="Arial" panose="020B0604020202020204" pitchFamily="34" charset="0"/>
              </a:defRPr>
            </a:lvl1pPr>
          </a:lstStyle>
          <a:p>
            <a:fld id="{3C24A905-F4B1-3D4D-9EF8-1F64B12C5BF2}" type="datetimeFigureOut">
              <a:rPr lang="fr-FR" smtClean="0"/>
              <a:pPr/>
              <a:t>02/10/2025</a:t>
            </a:fld>
            <a:endParaRPr lang="fr-FR"/>
          </a:p>
        </p:txBody>
      </p:sp>
      <p:sp>
        <p:nvSpPr>
          <p:cNvPr id="5" name="Espace réservé du pied de page 4">
            <a:extLst>
              <a:ext uri="{FF2B5EF4-FFF2-40B4-BE49-F238E27FC236}">
                <a16:creationId xmlns:a16="http://schemas.microsoft.com/office/drawing/2014/main" id="{3E9BBBFE-6346-2DCF-C9DE-3FE02CEBFC29}"/>
              </a:ext>
            </a:extLst>
          </p:cNvPr>
          <p:cNvSpPr>
            <a:spLocks noGrp="1"/>
          </p:cNvSpPr>
          <p:nvPr>
            <p:ph type="ftr" sz="quarter" idx="3"/>
          </p:nvPr>
        </p:nvSpPr>
        <p:spPr>
          <a:xfrm>
            <a:off x="4038600" y="5994400"/>
            <a:ext cx="4114800" cy="365125"/>
          </a:xfrm>
          <a:prstGeom prst="rect">
            <a:avLst/>
          </a:prstGeom>
        </p:spPr>
        <p:txBody>
          <a:bodyPr vert="horz" lIns="91440" tIns="45720" rIns="91440" bIns="45720" rtlCol="0" anchor="ctr"/>
          <a:lstStyle>
            <a:lvl1pPr algn="ctr">
              <a:defRPr sz="1200" b="0" i="0">
                <a:solidFill>
                  <a:schemeClr val="tx1">
                    <a:tint val="82000"/>
                  </a:schemeClr>
                </a:solidFill>
                <a:latin typeface="Arial" panose="020B0604020202020204" pitchFamily="34" charset="0"/>
                <a:cs typeface="Arial" panose="020B0604020202020204" pitchFamily="34" charset="0"/>
              </a:defRPr>
            </a:lvl1pPr>
          </a:lstStyle>
          <a:p>
            <a:endParaRPr lang="fr-FR"/>
          </a:p>
        </p:txBody>
      </p:sp>
      <p:sp>
        <p:nvSpPr>
          <p:cNvPr id="6" name="Espace réservé du numéro de diapositive 5">
            <a:extLst>
              <a:ext uri="{FF2B5EF4-FFF2-40B4-BE49-F238E27FC236}">
                <a16:creationId xmlns:a16="http://schemas.microsoft.com/office/drawing/2014/main" id="{486D91FE-2A59-CBE5-DC74-3FF8C876B9AB}"/>
              </a:ext>
            </a:extLst>
          </p:cNvPr>
          <p:cNvSpPr>
            <a:spLocks noGrp="1"/>
          </p:cNvSpPr>
          <p:nvPr>
            <p:ph type="sldNum" sz="quarter" idx="4"/>
          </p:nvPr>
        </p:nvSpPr>
        <p:spPr>
          <a:xfrm>
            <a:off x="8610600" y="5994400"/>
            <a:ext cx="2743200" cy="365125"/>
          </a:xfrm>
          <a:prstGeom prst="rect">
            <a:avLst/>
          </a:prstGeom>
        </p:spPr>
        <p:txBody>
          <a:bodyPr vert="horz" lIns="91440" tIns="45720" rIns="91440" bIns="45720" rtlCol="0" anchor="ctr"/>
          <a:lstStyle>
            <a:lvl1pPr algn="r">
              <a:defRPr sz="1200" b="0" i="0">
                <a:solidFill>
                  <a:schemeClr val="tx1">
                    <a:tint val="82000"/>
                  </a:schemeClr>
                </a:solidFill>
                <a:latin typeface="Arial" panose="020B0604020202020204" pitchFamily="34" charset="0"/>
                <a:cs typeface="Arial" panose="020B0604020202020204" pitchFamily="34" charset="0"/>
              </a:defRPr>
            </a:lvl1pPr>
          </a:lstStyle>
          <a:p>
            <a:fld id="{E70795E2-B852-7047-962B-4AF0265712FE}" type="slidenum">
              <a:rPr lang="fr-FR" smtClean="0"/>
              <a:pPr/>
              <a:t>‹N°›</a:t>
            </a:fld>
            <a:endParaRPr lang="fr-FR"/>
          </a:p>
        </p:txBody>
      </p:sp>
    </p:spTree>
    <p:extLst>
      <p:ext uri="{BB962C8B-B14F-4D97-AF65-F5344CB8AC3E}">
        <p14:creationId xmlns:p14="http://schemas.microsoft.com/office/powerpoint/2010/main" val="19668133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6" r:id="rId14"/>
    <p:sldLayoutId id="2147483667" r:id="rId15"/>
  </p:sldLayoutIdLst>
  <p:txStyles>
    <p:titleStyle>
      <a:lvl1pPr algn="l" defTabSz="914400" rtl="0" eaLnBrk="1" latinLnBrk="0" hangingPunct="1">
        <a:lnSpc>
          <a:spcPct val="90000"/>
        </a:lnSpc>
        <a:spcBef>
          <a:spcPct val="0"/>
        </a:spcBef>
        <a:buNone/>
        <a:defRPr sz="2800" b="1" i="0" kern="1200">
          <a:solidFill>
            <a:srgbClr val="0167A5"/>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jpeg"/><Relationship Id="rId7" Type="http://schemas.openxmlformats.org/officeDocument/2006/relationships/image" Target="../media/image18.jpeg"/><Relationship Id="rId2" Type="http://schemas.openxmlformats.org/officeDocument/2006/relationships/image" Target="../media/image13.jpeg"/><Relationship Id="rId1" Type="http://schemas.openxmlformats.org/officeDocument/2006/relationships/slideLayout" Target="../slideLayouts/slideLayout4.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jpeg"/></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5.xml"/><Relationship Id="rId5" Type="http://schemas.openxmlformats.org/officeDocument/2006/relationships/image" Target="../media/image23.jpeg"/><Relationship Id="rId4" Type="http://schemas.openxmlformats.org/officeDocument/2006/relationships/image" Target="../media/image2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png"/></Relationships>
</file>

<file path=ppt/slides/_rels/slide1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image" Target="../media/image36.emf"/><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image" Target="../media/image37.emf"/><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38.emf"/><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39.emf"/><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3" Type="http://schemas.openxmlformats.org/officeDocument/2006/relationships/image" Target="../media/image53.emf"/><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61.jfif"/><Relationship Id="rId2" Type="http://schemas.openxmlformats.org/officeDocument/2006/relationships/image" Target="../media/image60.jpeg"/><Relationship Id="rId1" Type="http://schemas.openxmlformats.org/officeDocument/2006/relationships/slideLayout" Target="../slideLayouts/slideLayout4.xml"/><Relationship Id="rId4" Type="http://schemas.openxmlformats.org/officeDocument/2006/relationships/image" Target="../media/image62.jpeg"/></Relationships>
</file>

<file path=ppt/slides/_rels/slide39.xml.rels><?xml version="1.0" encoding="UTF-8" standalone="yes"?>
<Relationships xmlns="http://schemas.openxmlformats.org/package/2006/relationships"><Relationship Id="rId2" Type="http://schemas.openxmlformats.org/officeDocument/2006/relationships/image" Target="../media/image63.em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1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em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35048BC-1FD9-4DCE-779B-4C49C9813633}"/>
              </a:ext>
            </a:extLst>
          </p:cNvPr>
          <p:cNvSpPr>
            <a:spLocks noGrp="1"/>
          </p:cNvSpPr>
          <p:nvPr>
            <p:ph type="ctrTitle"/>
          </p:nvPr>
        </p:nvSpPr>
        <p:spPr>
          <a:xfrm>
            <a:off x="743886" y="3295117"/>
            <a:ext cx="10704227" cy="2163847"/>
          </a:xfrm>
        </p:spPr>
        <p:txBody>
          <a:bodyPr>
            <a:normAutofit fontScale="90000"/>
          </a:bodyPr>
          <a:lstStyle/>
          <a:p>
            <a:r>
              <a:rPr lang="fr-FR" dirty="0"/>
              <a:t>Les Soins Oncologiques de Support</a:t>
            </a:r>
            <a:br>
              <a:rPr lang="fr-FR" dirty="0"/>
            </a:br>
            <a:br>
              <a:rPr lang="fr-FR" dirty="0"/>
            </a:br>
            <a:r>
              <a:rPr lang="fr-FR" i="1" dirty="0"/>
              <a:t>Grandes avancées </a:t>
            </a:r>
            <a:br>
              <a:rPr lang="fr-FR" i="1" dirty="0"/>
            </a:br>
            <a:r>
              <a:rPr lang="fr-FR" i="1" dirty="0"/>
              <a:t>mais difficultés d’accès</a:t>
            </a:r>
          </a:p>
        </p:txBody>
      </p:sp>
      <p:sp>
        <p:nvSpPr>
          <p:cNvPr id="3" name="Sous-titre 2">
            <a:extLst>
              <a:ext uri="{FF2B5EF4-FFF2-40B4-BE49-F238E27FC236}">
                <a16:creationId xmlns:a16="http://schemas.microsoft.com/office/drawing/2014/main" id="{B3F319CE-6766-48D4-7F08-184C12374CCE}"/>
              </a:ext>
            </a:extLst>
          </p:cNvPr>
          <p:cNvSpPr>
            <a:spLocks noGrp="1"/>
          </p:cNvSpPr>
          <p:nvPr>
            <p:ph type="subTitle" idx="1"/>
          </p:nvPr>
        </p:nvSpPr>
        <p:spPr>
          <a:xfrm>
            <a:off x="838199" y="5860471"/>
            <a:ext cx="10515600" cy="762918"/>
          </a:xfrm>
        </p:spPr>
        <p:txBody>
          <a:bodyPr/>
          <a:lstStyle/>
          <a:p>
            <a:r>
              <a:rPr lang="en-US" sz="2400" b="1" dirty="0">
                <a:solidFill>
                  <a:srgbClr val="0167A5"/>
                </a:solidFill>
              </a:rPr>
              <a:t>Philippe BERGEROT, </a:t>
            </a:r>
            <a:r>
              <a:rPr lang="en-US" sz="2400" b="1" dirty="0" err="1">
                <a:solidFill>
                  <a:srgbClr val="0167A5"/>
                </a:solidFill>
              </a:rPr>
              <a:t>président</a:t>
            </a:r>
            <a:r>
              <a:rPr lang="en-US" sz="2400" b="1" dirty="0">
                <a:solidFill>
                  <a:srgbClr val="0167A5"/>
                </a:solidFill>
              </a:rPr>
              <a:t> de la Ligue </a:t>
            </a:r>
            <a:r>
              <a:rPr lang="en-US" sz="2400" b="1" dirty="0" err="1">
                <a:solidFill>
                  <a:srgbClr val="0167A5"/>
                </a:solidFill>
              </a:rPr>
              <a:t>contre</a:t>
            </a:r>
            <a:r>
              <a:rPr lang="en-US" sz="2400" b="1" dirty="0">
                <a:solidFill>
                  <a:srgbClr val="0167A5"/>
                </a:solidFill>
              </a:rPr>
              <a:t> le cancer</a:t>
            </a:r>
            <a:endParaRPr lang="fr-FR" sz="2400" b="1" dirty="0">
              <a:solidFill>
                <a:srgbClr val="0167A5"/>
              </a:solidFill>
            </a:endParaRPr>
          </a:p>
          <a:p>
            <a:endParaRPr lang="fr-FR" dirty="0"/>
          </a:p>
        </p:txBody>
      </p:sp>
    </p:spTree>
    <p:extLst>
      <p:ext uri="{BB962C8B-B14F-4D97-AF65-F5344CB8AC3E}">
        <p14:creationId xmlns:p14="http://schemas.microsoft.com/office/powerpoint/2010/main" val="22774926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HU de Nantes - Hôpital Saint-Jacques">
            <a:extLst>
              <a:ext uri="{FF2B5EF4-FFF2-40B4-BE49-F238E27FC236}">
                <a16:creationId xmlns:a16="http://schemas.microsoft.com/office/drawing/2014/main" id="{E38BA7BD-A52F-D162-A265-9FA14B5819C6}"/>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442593" y="1096070"/>
            <a:ext cx="2466975" cy="1847850"/>
          </a:xfrm>
          <a:prstGeom prst="rect">
            <a:avLst/>
          </a:prstGeom>
          <a:noFill/>
          <a:extLst>
            <a:ext uri="{909E8E84-426E-40DD-AFC4-6F175D3DCCD1}">
              <a14:hiddenFill xmlns:a14="http://schemas.microsoft.com/office/drawing/2010/main">
                <a:solidFill>
                  <a:srgbClr val="FFFFFF"/>
                </a:solidFill>
              </a14:hiddenFill>
            </a:ext>
          </a:extLst>
        </p:spPr>
      </p:pic>
      <p:sp>
        <p:nvSpPr>
          <p:cNvPr id="6" name="ZoneTexte 5">
            <a:extLst>
              <a:ext uri="{FF2B5EF4-FFF2-40B4-BE49-F238E27FC236}">
                <a16:creationId xmlns:a16="http://schemas.microsoft.com/office/drawing/2014/main" id="{78C427FA-8920-DB87-922C-0566A14F96DD}"/>
              </a:ext>
            </a:extLst>
          </p:cNvPr>
          <p:cNvSpPr txBox="1"/>
          <p:nvPr/>
        </p:nvSpPr>
        <p:spPr>
          <a:xfrm>
            <a:off x="483634" y="3244334"/>
            <a:ext cx="2773680" cy="369332"/>
          </a:xfrm>
          <a:prstGeom prst="rect">
            <a:avLst/>
          </a:prstGeom>
          <a:noFill/>
        </p:spPr>
        <p:txBody>
          <a:bodyPr wrap="square">
            <a:spAutoFit/>
          </a:bodyPr>
          <a:lstStyle/>
          <a:p>
            <a:r>
              <a:rPr lang="fr-FR" dirty="0"/>
              <a:t>Etablissements de santé</a:t>
            </a:r>
          </a:p>
        </p:txBody>
      </p:sp>
      <p:sp>
        <p:nvSpPr>
          <p:cNvPr id="9" name="ZoneTexte 8">
            <a:extLst>
              <a:ext uri="{FF2B5EF4-FFF2-40B4-BE49-F238E27FC236}">
                <a16:creationId xmlns:a16="http://schemas.microsoft.com/office/drawing/2014/main" id="{83CECFCB-2E41-ACD2-3695-A76E49477A2D}"/>
              </a:ext>
            </a:extLst>
          </p:cNvPr>
          <p:cNvSpPr txBox="1"/>
          <p:nvPr/>
        </p:nvSpPr>
        <p:spPr>
          <a:xfrm>
            <a:off x="8927522" y="1636909"/>
            <a:ext cx="1904857" cy="369332"/>
          </a:xfrm>
          <a:prstGeom prst="rect">
            <a:avLst/>
          </a:prstGeom>
          <a:noFill/>
        </p:spPr>
        <p:txBody>
          <a:bodyPr wrap="square">
            <a:spAutoFit/>
          </a:bodyPr>
          <a:lstStyle/>
          <a:p>
            <a:r>
              <a:rPr lang="fr-FR" dirty="0"/>
              <a:t>Annuaire DSRC</a:t>
            </a:r>
          </a:p>
        </p:txBody>
      </p:sp>
      <p:pic>
        <p:nvPicPr>
          <p:cNvPr id="3" name="Image 2" descr="Les soins oncologiques de support - ONCORIF">
            <a:extLst>
              <a:ext uri="{FF2B5EF4-FFF2-40B4-BE49-F238E27FC236}">
                <a16:creationId xmlns:a16="http://schemas.microsoft.com/office/drawing/2014/main" id="{7E711CD2-7F40-7832-DCCA-6F8C720AF7D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710129" y="2335392"/>
            <a:ext cx="2195041" cy="1794603"/>
          </a:xfrm>
          <a:prstGeom prst="rect">
            <a:avLst/>
          </a:prstGeom>
          <a:noFill/>
          <a:ln>
            <a:noFill/>
          </a:ln>
        </p:spPr>
      </p:pic>
      <p:pic>
        <p:nvPicPr>
          <p:cNvPr id="4" name="Image 3" descr="Les soins de support en oncologie">
            <a:extLst>
              <a:ext uri="{FF2B5EF4-FFF2-40B4-BE49-F238E27FC236}">
                <a16:creationId xmlns:a16="http://schemas.microsoft.com/office/drawing/2014/main" id="{FC6F6A77-F7DB-E6C9-887E-35B6687355E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038258" y="4001471"/>
            <a:ext cx="2466975" cy="1209049"/>
          </a:xfrm>
          <a:prstGeom prst="rect">
            <a:avLst/>
          </a:prstGeom>
          <a:noFill/>
          <a:ln>
            <a:noFill/>
          </a:ln>
        </p:spPr>
      </p:pic>
      <p:sp>
        <p:nvSpPr>
          <p:cNvPr id="7" name="ZoneTexte 6">
            <a:extLst>
              <a:ext uri="{FF2B5EF4-FFF2-40B4-BE49-F238E27FC236}">
                <a16:creationId xmlns:a16="http://schemas.microsoft.com/office/drawing/2014/main" id="{665754DF-BDAB-A1D3-DD0A-33401A62FEAD}"/>
              </a:ext>
            </a:extLst>
          </p:cNvPr>
          <p:cNvSpPr txBox="1"/>
          <p:nvPr/>
        </p:nvSpPr>
        <p:spPr>
          <a:xfrm>
            <a:off x="4366340" y="5507870"/>
            <a:ext cx="1498395" cy="369332"/>
          </a:xfrm>
          <a:prstGeom prst="rect">
            <a:avLst/>
          </a:prstGeom>
          <a:noFill/>
        </p:spPr>
        <p:txBody>
          <a:bodyPr wrap="square">
            <a:spAutoFit/>
          </a:bodyPr>
          <a:lstStyle/>
          <a:p>
            <a:r>
              <a:rPr lang="fr-FR" dirty="0"/>
              <a:t>associations</a:t>
            </a:r>
          </a:p>
        </p:txBody>
      </p:sp>
      <p:pic>
        <p:nvPicPr>
          <p:cNvPr id="10" name="Image 9" descr="Soins de support - cancer">
            <a:extLst>
              <a:ext uri="{FF2B5EF4-FFF2-40B4-BE49-F238E27FC236}">
                <a16:creationId xmlns:a16="http://schemas.microsoft.com/office/drawing/2014/main" id="{F957528A-E782-08AC-C03B-9CA3D6F77E3A}"/>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038258" y="2206116"/>
            <a:ext cx="1932305" cy="1498005"/>
          </a:xfrm>
          <a:prstGeom prst="rect">
            <a:avLst/>
          </a:prstGeom>
          <a:noFill/>
          <a:ln>
            <a:noFill/>
          </a:ln>
        </p:spPr>
      </p:pic>
      <p:pic>
        <p:nvPicPr>
          <p:cNvPr id="11" name="Picture 4" descr="page19image43898768">
            <a:extLst>
              <a:ext uri="{FF2B5EF4-FFF2-40B4-BE49-F238E27FC236}">
                <a16:creationId xmlns:a16="http://schemas.microsoft.com/office/drawing/2014/main" id="{DB795354-2D4F-EBC9-4D08-DD69AF3B50D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19108" y="-4274"/>
            <a:ext cx="3105276" cy="1825849"/>
          </a:xfrm>
          <a:prstGeom prst="rect">
            <a:avLst/>
          </a:prstGeom>
          <a:noFill/>
          <a:extLst>
            <a:ext uri="{909E8E84-426E-40DD-AFC4-6F175D3DCCD1}">
              <a14:hiddenFill xmlns:a14="http://schemas.microsoft.com/office/drawing/2010/main">
                <a:solidFill>
                  <a:srgbClr val="FFFFFF"/>
                </a:solidFill>
              </a14:hiddenFill>
            </a:ext>
          </a:extLst>
        </p:spPr>
      </p:pic>
      <p:sp>
        <p:nvSpPr>
          <p:cNvPr id="8" name="Titre 7">
            <a:extLst>
              <a:ext uri="{FF2B5EF4-FFF2-40B4-BE49-F238E27FC236}">
                <a16:creationId xmlns:a16="http://schemas.microsoft.com/office/drawing/2014/main" id="{44F6B2FE-44CA-9FC5-4215-5CAAFE75E12F}"/>
              </a:ext>
            </a:extLst>
          </p:cNvPr>
          <p:cNvSpPr>
            <a:spLocks noGrp="1"/>
          </p:cNvSpPr>
          <p:nvPr>
            <p:ph type="title"/>
          </p:nvPr>
        </p:nvSpPr>
        <p:spPr>
          <a:xfrm>
            <a:off x="3654701" y="71021"/>
            <a:ext cx="4157649" cy="456718"/>
          </a:xfrm>
        </p:spPr>
        <p:txBody>
          <a:bodyPr>
            <a:normAutofit fontScale="90000"/>
          </a:bodyPr>
          <a:lstStyle/>
          <a:p>
            <a:r>
              <a:rPr lang="fr-FR" sz="3100" dirty="0">
                <a:highlight>
                  <a:srgbClr val="FFFF00"/>
                </a:highlight>
              </a:rPr>
              <a:t>LES SOS                </a:t>
            </a:r>
            <a:r>
              <a:rPr lang="fr-FR" sz="4000" dirty="0">
                <a:highlight>
                  <a:srgbClr val="FFFF00"/>
                </a:highlight>
              </a:rPr>
              <a:t>où?</a:t>
            </a:r>
          </a:p>
        </p:txBody>
      </p:sp>
      <p:pic>
        <p:nvPicPr>
          <p:cNvPr id="14" name="Image 13" descr="LA MAISON du Bien Être | La Bourgogne">
            <a:extLst>
              <a:ext uri="{FF2B5EF4-FFF2-40B4-BE49-F238E27FC236}">
                <a16:creationId xmlns:a16="http://schemas.microsoft.com/office/drawing/2014/main" id="{5FC9C3AB-62BF-1BC7-153F-BF99A050B1A3}"/>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594194" y="3878895"/>
            <a:ext cx="2663120" cy="1498005"/>
          </a:xfrm>
          <a:prstGeom prst="rect">
            <a:avLst/>
          </a:prstGeom>
          <a:noFill/>
          <a:ln>
            <a:noFill/>
          </a:ln>
        </p:spPr>
      </p:pic>
      <p:sp>
        <p:nvSpPr>
          <p:cNvPr id="16" name="ZoneTexte 15">
            <a:extLst>
              <a:ext uri="{FF2B5EF4-FFF2-40B4-BE49-F238E27FC236}">
                <a16:creationId xmlns:a16="http://schemas.microsoft.com/office/drawing/2014/main" id="{6D25B292-A381-B207-A110-2ED94A849DD1}"/>
              </a:ext>
            </a:extLst>
          </p:cNvPr>
          <p:cNvSpPr txBox="1"/>
          <p:nvPr/>
        </p:nvSpPr>
        <p:spPr>
          <a:xfrm>
            <a:off x="755701" y="5692536"/>
            <a:ext cx="1694201" cy="369332"/>
          </a:xfrm>
          <a:prstGeom prst="rect">
            <a:avLst/>
          </a:prstGeom>
          <a:noFill/>
        </p:spPr>
        <p:txBody>
          <a:bodyPr wrap="square">
            <a:spAutoFit/>
          </a:bodyPr>
          <a:lstStyle/>
          <a:p>
            <a:r>
              <a:rPr lang="fr-FR" dirty="0"/>
              <a:t>En ville</a:t>
            </a:r>
          </a:p>
        </p:txBody>
      </p:sp>
      <p:pic>
        <p:nvPicPr>
          <p:cNvPr id="5" name="Image 4">
            <a:extLst>
              <a:ext uri="{FF2B5EF4-FFF2-40B4-BE49-F238E27FC236}">
                <a16:creationId xmlns:a16="http://schemas.microsoft.com/office/drawing/2014/main" id="{3C246909-0678-62D2-7E18-1B06C8D87CD8}"/>
              </a:ext>
            </a:extLst>
          </p:cNvPr>
          <p:cNvPicPr>
            <a:picLocks noChangeAspect="1"/>
          </p:cNvPicPr>
          <p:nvPr/>
        </p:nvPicPr>
        <p:blipFill>
          <a:blip r:embed="rId8"/>
          <a:stretch>
            <a:fillRect/>
          </a:stretch>
        </p:blipFill>
        <p:spPr>
          <a:xfrm>
            <a:off x="9362252" y="4605719"/>
            <a:ext cx="2534908" cy="1794603"/>
          </a:xfrm>
          <a:prstGeom prst="rect">
            <a:avLst/>
          </a:prstGeom>
        </p:spPr>
      </p:pic>
    </p:spTree>
    <p:extLst>
      <p:ext uri="{BB962C8B-B14F-4D97-AF65-F5344CB8AC3E}">
        <p14:creationId xmlns:p14="http://schemas.microsoft.com/office/powerpoint/2010/main" val="24074426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57F27985-1790-49BE-A668-42DACD6DE626}"/>
              </a:ext>
            </a:extLst>
          </p:cNvPr>
          <p:cNvSpPr>
            <a:spLocks noGrp="1"/>
          </p:cNvSpPr>
          <p:nvPr>
            <p:ph type="body" sz="quarter" idx="11"/>
          </p:nvPr>
        </p:nvSpPr>
        <p:spPr>
          <a:xfrm>
            <a:off x="578063" y="340061"/>
            <a:ext cx="1249060" cy="774571"/>
          </a:xfrm>
        </p:spPr>
        <p:txBody>
          <a:bodyPr/>
          <a:lstStyle/>
          <a:p>
            <a:r>
              <a:rPr lang="fr-FR"/>
              <a:t>PARTIE  02</a:t>
            </a:r>
          </a:p>
          <a:p>
            <a:endParaRPr lang="fr-FR"/>
          </a:p>
        </p:txBody>
      </p:sp>
      <p:sp>
        <p:nvSpPr>
          <p:cNvPr id="12" name="Titre 4">
            <a:extLst>
              <a:ext uri="{FF2B5EF4-FFF2-40B4-BE49-F238E27FC236}">
                <a16:creationId xmlns:a16="http://schemas.microsoft.com/office/drawing/2014/main" id="{8CDE7C11-EB02-442D-9725-CDB3C5A3D966}"/>
              </a:ext>
            </a:extLst>
          </p:cNvPr>
          <p:cNvSpPr>
            <a:spLocks noGrp="1"/>
          </p:cNvSpPr>
          <p:nvPr/>
        </p:nvSpPr>
        <p:spPr>
          <a:xfrm>
            <a:off x="333943" y="1084227"/>
            <a:ext cx="11416875" cy="547842"/>
          </a:xfrm>
          <a:prstGeom prst="rect">
            <a:avLst/>
          </a:prstGeom>
          <a:noFill/>
        </p:spPr>
        <p:txBody>
          <a:bodyPr wrap="square" lIns="91440" tIns="45720" rIns="91440" bIns="45720" rtlCol="0" anchor="t">
            <a:spAutoFit/>
          </a:bodyPr>
          <a:lstStyle>
            <a:lvl1pPr algn="l" defTabSz="914400" rtl="0" eaLnBrk="1" latinLnBrk="0" hangingPunct="1">
              <a:lnSpc>
                <a:spcPct val="90000"/>
              </a:lnSpc>
              <a:spcBef>
                <a:spcPct val="0"/>
              </a:spcBef>
              <a:buNone/>
              <a:defRPr lang="fr-FR" sz="3200" kern="1200" dirty="0">
                <a:solidFill>
                  <a:schemeClr val="tx1"/>
                </a:solidFill>
                <a:latin typeface="+mj-lt"/>
                <a:ea typeface="+mn-ea"/>
                <a:cs typeface="+mn-cs"/>
              </a:defRPr>
            </a:lvl1pPr>
          </a:lstStyle>
          <a:p>
            <a:r>
              <a:rPr lang="fr-FR"/>
              <a:t>Les soins de support en oncologie – le panier de l'INCa</a:t>
            </a:r>
          </a:p>
        </p:txBody>
      </p:sp>
      <p:sp>
        <p:nvSpPr>
          <p:cNvPr id="17" name="Rectangle 16">
            <a:extLst>
              <a:ext uri="{FF2B5EF4-FFF2-40B4-BE49-F238E27FC236}">
                <a16:creationId xmlns:a16="http://schemas.microsoft.com/office/drawing/2014/main" id="{03C79CC2-980D-5094-20E1-6C1340247473}"/>
              </a:ext>
            </a:extLst>
          </p:cNvPr>
          <p:cNvSpPr/>
          <p:nvPr/>
        </p:nvSpPr>
        <p:spPr>
          <a:xfrm>
            <a:off x="10299405" y="6223591"/>
            <a:ext cx="1073888" cy="4447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 name="Picture 7">
            <a:extLst>
              <a:ext uri="{FF2B5EF4-FFF2-40B4-BE49-F238E27FC236}">
                <a16:creationId xmlns:a16="http://schemas.microsoft.com/office/drawing/2014/main" id="{75B22B50-B6F6-F2B9-001A-5FC560C5D6DF}"/>
              </a:ext>
            </a:extLst>
          </p:cNvPr>
          <p:cNvPicPr>
            <a:picLocks noChangeAspect="1"/>
          </p:cNvPicPr>
          <p:nvPr/>
        </p:nvPicPr>
        <p:blipFill>
          <a:blip r:embed="rId2"/>
          <a:stretch>
            <a:fillRect/>
          </a:stretch>
        </p:blipFill>
        <p:spPr>
          <a:xfrm>
            <a:off x="7163686" y="2208328"/>
            <a:ext cx="5022103" cy="4115508"/>
          </a:xfrm>
          <a:prstGeom prst="rect">
            <a:avLst/>
          </a:prstGeom>
        </p:spPr>
      </p:pic>
      <p:sp>
        <p:nvSpPr>
          <p:cNvPr id="4" name="TextBox 25">
            <a:extLst>
              <a:ext uri="{FF2B5EF4-FFF2-40B4-BE49-F238E27FC236}">
                <a16:creationId xmlns:a16="http://schemas.microsoft.com/office/drawing/2014/main" id="{73440187-3C0C-7AF8-97AB-2F01FF11A6B8}"/>
              </a:ext>
            </a:extLst>
          </p:cNvPr>
          <p:cNvSpPr txBox="1"/>
          <p:nvPr/>
        </p:nvSpPr>
        <p:spPr>
          <a:xfrm>
            <a:off x="1690513" y="4178535"/>
            <a:ext cx="5254279" cy="369332"/>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a:ea typeface="Inter"/>
              </a:rPr>
              <a:t>En établissement de soins</a:t>
            </a:r>
          </a:p>
        </p:txBody>
      </p:sp>
      <p:pic>
        <p:nvPicPr>
          <p:cNvPr id="6" name="Image 5">
            <a:extLst>
              <a:ext uri="{FF2B5EF4-FFF2-40B4-BE49-F238E27FC236}">
                <a16:creationId xmlns:a16="http://schemas.microsoft.com/office/drawing/2014/main" id="{B8B12550-7825-3E99-015F-8B822D299E5E}"/>
              </a:ext>
            </a:extLst>
          </p:cNvPr>
          <p:cNvPicPr>
            <a:picLocks noChangeAspect="1"/>
          </p:cNvPicPr>
          <p:nvPr/>
        </p:nvPicPr>
        <p:blipFill>
          <a:blip r:embed="rId3"/>
          <a:stretch>
            <a:fillRect/>
          </a:stretch>
        </p:blipFill>
        <p:spPr>
          <a:xfrm>
            <a:off x="729391" y="4173951"/>
            <a:ext cx="704396" cy="446014"/>
          </a:xfrm>
          <a:prstGeom prst="rect">
            <a:avLst/>
          </a:prstGeom>
        </p:spPr>
      </p:pic>
      <p:pic>
        <p:nvPicPr>
          <p:cNvPr id="7" name="Image 6">
            <a:extLst>
              <a:ext uri="{FF2B5EF4-FFF2-40B4-BE49-F238E27FC236}">
                <a16:creationId xmlns:a16="http://schemas.microsoft.com/office/drawing/2014/main" id="{E5ADD57D-D87E-FAB4-05FF-965B3F52D8A7}"/>
              </a:ext>
            </a:extLst>
          </p:cNvPr>
          <p:cNvPicPr>
            <a:picLocks noChangeAspect="1"/>
          </p:cNvPicPr>
          <p:nvPr/>
        </p:nvPicPr>
        <p:blipFill>
          <a:blip r:embed="rId3"/>
          <a:stretch>
            <a:fillRect/>
          </a:stretch>
        </p:blipFill>
        <p:spPr>
          <a:xfrm>
            <a:off x="729391" y="4926055"/>
            <a:ext cx="664811" cy="446014"/>
          </a:xfrm>
          <a:prstGeom prst="rect">
            <a:avLst/>
          </a:prstGeom>
        </p:spPr>
      </p:pic>
      <p:sp>
        <p:nvSpPr>
          <p:cNvPr id="8" name="TextBox 8">
            <a:extLst>
              <a:ext uri="{FF2B5EF4-FFF2-40B4-BE49-F238E27FC236}">
                <a16:creationId xmlns:a16="http://schemas.microsoft.com/office/drawing/2014/main" id="{08774C7D-CFC6-6F03-449B-CEBA9FE7CB6C}"/>
              </a:ext>
            </a:extLst>
          </p:cNvPr>
          <p:cNvSpPr txBox="1"/>
          <p:nvPr/>
        </p:nvSpPr>
        <p:spPr>
          <a:xfrm>
            <a:off x="1690513" y="5002720"/>
            <a:ext cx="5254279" cy="369332"/>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a:ea typeface="Inter"/>
              </a:rPr>
              <a:t>Au sein des Espaces Ligue</a:t>
            </a:r>
          </a:p>
        </p:txBody>
      </p:sp>
      <p:pic>
        <p:nvPicPr>
          <p:cNvPr id="9" name="Image 8">
            <a:extLst>
              <a:ext uri="{FF2B5EF4-FFF2-40B4-BE49-F238E27FC236}">
                <a16:creationId xmlns:a16="http://schemas.microsoft.com/office/drawing/2014/main" id="{4D8E8BC4-357C-4C66-6670-7A5ECE64F8C1}"/>
              </a:ext>
            </a:extLst>
          </p:cNvPr>
          <p:cNvPicPr>
            <a:picLocks noChangeAspect="1"/>
          </p:cNvPicPr>
          <p:nvPr/>
        </p:nvPicPr>
        <p:blipFill>
          <a:blip r:embed="rId3"/>
          <a:stretch>
            <a:fillRect/>
          </a:stretch>
        </p:blipFill>
        <p:spPr>
          <a:xfrm>
            <a:off x="729391" y="5759735"/>
            <a:ext cx="664811" cy="446014"/>
          </a:xfrm>
          <a:prstGeom prst="rect">
            <a:avLst/>
          </a:prstGeom>
        </p:spPr>
      </p:pic>
      <p:sp>
        <p:nvSpPr>
          <p:cNvPr id="10" name="TextBox 14">
            <a:extLst>
              <a:ext uri="{FF2B5EF4-FFF2-40B4-BE49-F238E27FC236}">
                <a16:creationId xmlns:a16="http://schemas.microsoft.com/office/drawing/2014/main" id="{9A1DFE26-BC20-E60D-8BA4-25D207752D94}"/>
              </a:ext>
            </a:extLst>
          </p:cNvPr>
          <p:cNvSpPr txBox="1"/>
          <p:nvPr/>
        </p:nvSpPr>
        <p:spPr>
          <a:xfrm>
            <a:off x="1690513" y="5836400"/>
            <a:ext cx="5254279" cy="369332"/>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a:ea typeface="Inter"/>
              </a:rPr>
              <a:t>A domicile dans certains Comités</a:t>
            </a:r>
          </a:p>
        </p:txBody>
      </p:sp>
      <p:sp>
        <p:nvSpPr>
          <p:cNvPr id="18" name="TextBox 16">
            <a:extLst>
              <a:ext uri="{FF2B5EF4-FFF2-40B4-BE49-F238E27FC236}">
                <a16:creationId xmlns:a16="http://schemas.microsoft.com/office/drawing/2014/main" id="{7154A801-BD8A-7FC7-5D31-73C48D391143}"/>
              </a:ext>
            </a:extLst>
          </p:cNvPr>
          <p:cNvSpPr txBox="1"/>
          <p:nvPr/>
        </p:nvSpPr>
        <p:spPr>
          <a:xfrm>
            <a:off x="791325" y="1987566"/>
            <a:ext cx="6528954" cy="46166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400">
                <a:latin typeface="+mj-lt"/>
              </a:rPr>
              <a:t>A l'échelle nationale</a:t>
            </a:r>
          </a:p>
        </p:txBody>
      </p:sp>
      <p:sp>
        <p:nvSpPr>
          <p:cNvPr id="19" name="TextBox 17">
            <a:extLst>
              <a:ext uri="{FF2B5EF4-FFF2-40B4-BE49-F238E27FC236}">
                <a16:creationId xmlns:a16="http://schemas.microsoft.com/office/drawing/2014/main" id="{575683E3-1E45-C739-11E4-2C7A9A42369D}"/>
              </a:ext>
            </a:extLst>
          </p:cNvPr>
          <p:cNvSpPr txBox="1"/>
          <p:nvPr/>
        </p:nvSpPr>
        <p:spPr>
          <a:xfrm>
            <a:off x="791325" y="3541254"/>
            <a:ext cx="6528954" cy="46166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400">
                <a:latin typeface="+mj-lt"/>
              </a:rPr>
              <a:t>A l'échelle locale</a:t>
            </a:r>
            <a:endParaRPr lang="en-US"/>
          </a:p>
        </p:txBody>
      </p:sp>
      <p:pic>
        <p:nvPicPr>
          <p:cNvPr id="20" name="Image 19">
            <a:extLst>
              <a:ext uri="{FF2B5EF4-FFF2-40B4-BE49-F238E27FC236}">
                <a16:creationId xmlns:a16="http://schemas.microsoft.com/office/drawing/2014/main" id="{2FA2EBA8-DE62-AB58-E8D7-AEB4A6C8AE4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3982" y="2046236"/>
            <a:ext cx="324457" cy="347551"/>
          </a:xfrm>
          <a:prstGeom prst="rect">
            <a:avLst/>
          </a:prstGeom>
        </p:spPr>
      </p:pic>
      <p:pic>
        <p:nvPicPr>
          <p:cNvPr id="21" name="Image 20">
            <a:extLst>
              <a:ext uri="{FF2B5EF4-FFF2-40B4-BE49-F238E27FC236}">
                <a16:creationId xmlns:a16="http://schemas.microsoft.com/office/drawing/2014/main" id="{BDD0B6F1-160B-243D-E139-758AD5B4265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3878" y="3590028"/>
            <a:ext cx="314561" cy="357447"/>
          </a:xfrm>
          <a:prstGeom prst="rect">
            <a:avLst/>
          </a:prstGeom>
        </p:spPr>
      </p:pic>
      <p:pic>
        <p:nvPicPr>
          <p:cNvPr id="13" name="Image 12" descr="Une image contenant texte, Police, vert, Graphique&#10;&#10;Description générée automatiquement">
            <a:extLst>
              <a:ext uri="{FF2B5EF4-FFF2-40B4-BE49-F238E27FC236}">
                <a16:creationId xmlns:a16="http://schemas.microsoft.com/office/drawing/2014/main" id="{3813FFCD-1255-46E8-8154-8A0CF9DC9259}"/>
              </a:ext>
            </a:extLst>
          </p:cNvPr>
          <p:cNvPicPr>
            <a:picLocks noChangeAspect="1"/>
          </p:cNvPicPr>
          <p:nvPr/>
        </p:nvPicPr>
        <p:blipFill>
          <a:blip r:embed="rId5"/>
          <a:stretch>
            <a:fillRect/>
          </a:stretch>
        </p:blipFill>
        <p:spPr>
          <a:xfrm>
            <a:off x="402401" y="2641440"/>
            <a:ext cx="3381375" cy="533400"/>
          </a:xfrm>
          <a:prstGeom prst="rect">
            <a:avLst/>
          </a:prstGeom>
        </p:spPr>
      </p:pic>
      <p:sp>
        <p:nvSpPr>
          <p:cNvPr id="14" name="Rectangle 13">
            <a:extLst>
              <a:ext uri="{FF2B5EF4-FFF2-40B4-BE49-F238E27FC236}">
                <a16:creationId xmlns:a16="http://schemas.microsoft.com/office/drawing/2014/main" id="{D163E54C-B3A4-4B35-BFF1-D9EE3EF24094}"/>
              </a:ext>
            </a:extLst>
          </p:cNvPr>
          <p:cNvSpPr/>
          <p:nvPr/>
        </p:nvSpPr>
        <p:spPr>
          <a:xfrm>
            <a:off x="3698426" y="2446351"/>
            <a:ext cx="723367" cy="252363"/>
          </a:xfrm>
          <a:prstGeom prst="rect">
            <a:avLst/>
          </a:prstGeom>
          <a:solidFill>
            <a:srgbClr val="E87722"/>
          </a:solidFill>
        </p:spPr>
        <p:txBody>
          <a:bodyPr wrap="square" lIns="82283" tIns="41141" rIns="82283" bIns="41141" anchor="t">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100">
                <a:solidFill>
                  <a:schemeClr val="bg1"/>
                </a:solidFill>
                <a:ea typeface="Lato Light"/>
                <a:cs typeface="Lato Regular"/>
              </a:rPr>
              <a:t>Tapez</a:t>
            </a:r>
            <a:r>
              <a:rPr lang="en-US" sz="1100">
                <a:solidFill>
                  <a:schemeClr val="bg1"/>
                </a:solidFill>
                <a:ea typeface="Lato Light"/>
                <a:cs typeface="Lato Regular"/>
              </a:rPr>
              <a:t> 1</a:t>
            </a:r>
          </a:p>
        </p:txBody>
      </p:sp>
      <p:sp>
        <p:nvSpPr>
          <p:cNvPr id="15" name="Rectangle 14">
            <a:extLst>
              <a:ext uri="{FF2B5EF4-FFF2-40B4-BE49-F238E27FC236}">
                <a16:creationId xmlns:a16="http://schemas.microsoft.com/office/drawing/2014/main" id="{7E75B830-9572-41A7-9505-37E386D5D549}"/>
              </a:ext>
            </a:extLst>
          </p:cNvPr>
          <p:cNvSpPr/>
          <p:nvPr/>
        </p:nvSpPr>
        <p:spPr>
          <a:xfrm>
            <a:off x="3706117" y="2701314"/>
            <a:ext cx="707988" cy="252363"/>
          </a:xfrm>
          <a:prstGeom prst="rect">
            <a:avLst/>
          </a:prstGeom>
          <a:solidFill>
            <a:schemeClr val="accent4"/>
          </a:solidFill>
        </p:spPr>
        <p:txBody>
          <a:bodyPr wrap="none" lIns="82283" tIns="41141" rIns="82283" bIns="41141" anchor="t">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100">
                <a:solidFill>
                  <a:schemeClr val="bg1"/>
                </a:solidFill>
                <a:ea typeface="Lato Light"/>
                <a:cs typeface="Lato Regular"/>
              </a:rPr>
              <a:t>Tapez</a:t>
            </a:r>
            <a:r>
              <a:rPr lang="en-US" sz="1100">
                <a:solidFill>
                  <a:schemeClr val="bg1"/>
                </a:solidFill>
                <a:ea typeface="Lato Light"/>
                <a:cs typeface="Lato Regular"/>
              </a:rPr>
              <a:t> 2</a:t>
            </a:r>
          </a:p>
        </p:txBody>
      </p:sp>
      <p:sp>
        <p:nvSpPr>
          <p:cNvPr id="16" name="Rectangle 15">
            <a:extLst>
              <a:ext uri="{FF2B5EF4-FFF2-40B4-BE49-F238E27FC236}">
                <a16:creationId xmlns:a16="http://schemas.microsoft.com/office/drawing/2014/main" id="{7E75B830-9572-41A7-9505-37E386D5D549}"/>
              </a:ext>
            </a:extLst>
          </p:cNvPr>
          <p:cNvSpPr/>
          <p:nvPr/>
        </p:nvSpPr>
        <p:spPr>
          <a:xfrm>
            <a:off x="3708522" y="3202883"/>
            <a:ext cx="703180" cy="252363"/>
          </a:xfrm>
          <a:prstGeom prst="rect">
            <a:avLst/>
          </a:prstGeom>
          <a:solidFill>
            <a:schemeClr val="accent4"/>
          </a:solidFill>
        </p:spPr>
        <p:txBody>
          <a:bodyPr wrap="none" lIns="82283" tIns="41141" rIns="82283" bIns="41141" anchor="t">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100">
                <a:solidFill>
                  <a:schemeClr val="bg1"/>
                </a:solidFill>
                <a:ea typeface="Lato Light"/>
                <a:cs typeface="Lato Regular"/>
              </a:rPr>
              <a:t>Tapez 4</a:t>
            </a:r>
            <a:endParaRPr lang="en-US" sz="1100">
              <a:solidFill>
                <a:schemeClr val="bg1"/>
              </a:solidFill>
              <a:ea typeface="Lato Light"/>
              <a:cs typeface="Lato Regular"/>
            </a:endParaRPr>
          </a:p>
        </p:txBody>
      </p:sp>
      <p:sp>
        <p:nvSpPr>
          <p:cNvPr id="24" name="Rectangle 23">
            <a:extLst>
              <a:ext uri="{FF2B5EF4-FFF2-40B4-BE49-F238E27FC236}">
                <a16:creationId xmlns:a16="http://schemas.microsoft.com/office/drawing/2014/main" id="{10A2A11E-BF7A-466D-BBB8-D03BB76D11B1}"/>
              </a:ext>
            </a:extLst>
          </p:cNvPr>
          <p:cNvSpPr/>
          <p:nvPr/>
        </p:nvSpPr>
        <p:spPr>
          <a:xfrm>
            <a:off x="3698425" y="2947920"/>
            <a:ext cx="723367" cy="252363"/>
          </a:xfrm>
          <a:prstGeom prst="rect">
            <a:avLst/>
          </a:prstGeom>
          <a:solidFill>
            <a:srgbClr val="E87722"/>
          </a:solidFill>
        </p:spPr>
        <p:txBody>
          <a:bodyPr wrap="square" lIns="82283" tIns="41141" rIns="82283" bIns="41141" anchor="t">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100">
                <a:solidFill>
                  <a:schemeClr val="bg1"/>
                </a:solidFill>
                <a:ea typeface="Lato Light"/>
                <a:cs typeface="Lato Regular"/>
              </a:rPr>
              <a:t>Tapez</a:t>
            </a:r>
            <a:r>
              <a:rPr lang="en-US" sz="1100">
                <a:solidFill>
                  <a:schemeClr val="bg1"/>
                </a:solidFill>
                <a:ea typeface="Lato Light"/>
                <a:cs typeface="Lato Regular"/>
              </a:rPr>
              <a:t> 3</a:t>
            </a:r>
          </a:p>
        </p:txBody>
      </p:sp>
      <p:sp>
        <p:nvSpPr>
          <p:cNvPr id="25" name="TextBox 32">
            <a:extLst>
              <a:ext uri="{FF2B5EF4-FFF2-40B4-BE49-F238E27FC236}">
                <a16:creationId xmlns:a16="http://schemas.microsoft.com/office/drawing/2014/main" id="{54F50CEF-B570-4942-AB2D-B279B25BAE66}"/>
              </a:ext>
            </a:extLst>
          </p:cNvPr>
          <p:cNvSpPr txBox="1"/>
          <p:nvPr/>
        </p:nvSpPr>
        <p:spPr>
          <a:xfrm>
            <a:off x="4392856" y="2446681"/>
            <a:ext cx="2075197" cy="256531"/>
          </a:xfrm>
          <a:prstGeom prst="rect">
            <a:avLst/>
          </a:prstGeom>
          <a:noFill/>
        </p:spPr>
        <p:txBody>
          <a:bodyPr wrap="square" lIns="82283" tIns="41141" rIns="82283" bIns="41141" rtlCol="0" anchor="t">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10000"/>
              </a:lnSpc>
            </a:pPr>
            <a:r>
              <a:rPr lang="en-US" sz="1100" b="1">
                <a:solidFill>
                  <a:schemeClr val="accent2"/>
                </a:solidFill>
                <a:ea typeface="Tahoma"/>
                <a:cs typeface="Tahoma"/>
              </a:rPr>
              <a:t>Permanence </a:t>
            </a:r>
            <a:r>
              <a:rPr lang="en-US" sz="1100" b="1" err="1">
                <a:solidFill>
                  <a:schemeClr val="accent2"/>
                </a:solidFill>
                <a:ea typeface="Tahoma"/>
                <a:cs typeface="Tahoma"/>
              </a:rPr>
              <a:t>Ecoute</a:t>
            </a:r>
            <a:r>
              <a:rPr lang="en-US" sz="1100" b="1">
                <a:solidFill>
                  <a:schemeClr val="accent2"/>
                </a:solidFill>
                <a:ea typeface="Tahoma"/>
                <a:cs typeface="Tahoma"/>
              </a:rPr>
              <a:t> </a:t>
            </a:r>
            <a:endParaRPr lang="fr-FR">
              <a:solidFill>
                <a:schemeClr val="accent2"/>
              </a:solidFill>
            </a:endParaRPr>
          </a:p>
        </p:txBody>
      </p:sp>
      <p:sp>
        <p:nvSpPr>
          <p:cNvPr id="26" name="TextBox 35">
            <a:extLst>
              <a:ext uri="{FF2B5EF4-FFF2-40B4-BE49-F238E27FC236}">
                <a16:creationId xmlns:a16="http://schemas.microsoft.com/office/drawing/2014/main" id="{1B1B01D1-8046-5FAB-399E-79200FAB2CA0}"/>
              </a:ext>
            </a:extLst>
          </p:cNvPr>
          <p:cNvSpPr txBox="1"/>
          <p:nvPr/>
        </p:nvSpPr>
        <p:spPr>
          <a:xfrm>
            <a:off x="4079168" y="2683157"/>
            <a:ext cx="2750387" cy="256531"/>
          </a:xfrm>
          <a:prstGeom prst="rect">
            <a:avLst/>
          </a:prstGeom>
          <a:noFill/>
        </p:spPr>
        <p:txBody>
          <a:bodyPr wrap="square" lIns="82283" tIns="41141" rIns="82283" bIns="41141" rtlCol="0" anchor="t">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10000"/>
              </a:lnSpc>
            </a:pPr>
            <a:r>
              <a:rPr lang="en-US" sz="1100" b="1">
                <a:solidFill>
                  <a:schemeClr val="accent2"/>
                </a:solidFill>
                <a:ea typeface="Tahoma"/>
                <a:cs typeface="Tahoma"/>
              </a:rPr>
              <a:t>Permanence Sociale</a:t>
            </a:r>
            <a:endParaRPr lang="fr-FR" sz="1100" b="1">
              <a:solidFill>
                <a:schemeClr val="accent2"/>
              </a:solidFill>
              <a:ea typeface="Tahoma"/>
              <a:cs typeface="Tahoma"/>
            </a:endParaRPr>
          </a:p>
        </p:txBody>
      </p:sp>
      <p:sp>
        <p:nvSpPr>
          <p:cNvPr id="27" name="TextBox 35">
            <a:extLst>
              <a:ext uri="{FF2B5EF4-FFF2-40B4-BE49-F238E27FC236}">
                <a16:creationId xmlns:a16="http://schemas.microsoft.com/office/drawing/2014/main" id="{09333668-27A1-8A58-6F6F-BECD7B5A771C}"/>
              </a:ext>
            </a:extLst>
          </p:cNvPr>
          <p:cNvSpPr txBox="1"/>
          <p:nvPr/>
        </p:nvSpPr>
        <p:spPr>
          <a:xfrm>
            <a:off x="4520685" y="2916255"/>
            <a:ext cx="2055906" cy="256531"/>
          </a:xfrm>
          <a:prstGeom prst="rect">
            <a:avLst/>
          </a:prstGeom>
          <a:noFill/>
        </p:spPr>
        <p:txBody>
          <a:bodyPr wrap="square" lIns="82283" tIns="41141" rIns="82283" bIns="41141" rtlCol="0" anchor="t">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10000"/>
              </a:lnSpc>
            </a:pPr>
            <a:r>
              <a:rPr lang="en-US" sz="1100" b="1">
                <a:solidFill>
                  <a:schemeClr val="accent2"/>
                </a:solidFill>
                <a:ea typeface="Tahoma"/>
                <a:cs typeface="Tahoma"/>
              </a:rPr>
              <a:t>Permanence </a:t>
            </a:r>
            <a:r>
              <a:rPr lang="en-US" sz="1100" b="1" err="1">
                <a:solidFill>
                  <a:schemeClr val="accent2"/>
                </a:solidFill>
                <a:ea typeface="Tahoma"/>
                <a:cs typeface="Tahoma"/>
              </a:rPr>
              <a:t>Juridique</a:t>
            </a:r>
            <a:endParaRPr lang="fr-FR" sz="1100" b="1" err="1">
              <a:solidFill>
                <a:schemeClr val="accent2"/>
              </a:solidFill>
              <a:ea typeface="Tahoma"/>
              <a:cs typeface="Tahoma"/>
            </a:endParaRPr>
          </a:p>
        </p:txBody>
      </p:sp>
      <p:sp>
        <p:nvSpPr>
          <p:cNvPr id="28" name="TextBox 35">
            <a:extLst>
              <a:ext uri="{FF2B5EF4-FFF2-40B4-BE49-F238E27FC236}">
                <a16:creationId xmlns:a16="http://schemas.microsoft.com/office/drawing/2014/main" id="{E5504CB3-69AD-4176-A7EF-B7CB05768FA1}"/>
              </a:ext>
            </a:extLst>
          </p:cNvPr>
          <p:cNvSpPr txBox="1"/>
          <p:nvPr/>
        </p:nvSpPr>
        <p:spPr>
          <a:xfrm>
            <a:off x="4422506" y="3180729"/>
            <a:ext cx="2055906" cy="256531"/>
          </a:xfrm>
          <a:prstGeom prst="rect">
            <a:avLst/>
          </a:prstGeom>
          <a:noFill/>
        </p:spPr>
        <p:txBody>
          <a:bodyPr wrap="square" lIns="82283" tIns="41141" rIns="82283" bIns="41141" rtlCol="0" anchor="t">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10000"/>
              </a:lnSpc>
            </a:pPr>
            <a:r>
              <a:rPr lang="en-US" sz="1100" b="1">
                <a:solidFill>
                  <a:schemeClr val="accent2"/>
                </a:solidFill>
                <a:ea typeface="Tahoma"/>
                <a:cs typeface="Tahoma"/>
              </a:rPr>
              <a:t>Permanence AIDEA</a:t>
            </a:r>
          </a:p>
        </p:txBody>
      </p:sp>
    </p:spTree>
    <p:extLst>
      <p:ext uri="{BB962C8B-B14F-4D97-AF65-F5344CB8AC3E}">
        <p14:creationId xmlns:p14="http://schemas.microsoft.com/office/powerpoint/2010/main" val="40281097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BBFC1B-8EF0-4B45-A800-4A6EACB4ABA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47F8F35-D48A-C51F-EBF7-30472DF57FA4}"/>
              </a:ext>
            </a:extLst>
          </p:cNvPr>
          <p:cNvSpPr>
            <a:spLocks noGrp="1"/>
          </p:cNvSpPr>
          <p:nvPr>
            <p:ph type="title"/>
          </p:nvPr>
        </p:nvSpPr>
        <p:spPr>
          <a:xfrm>
            <a:off x="426000" y="552851"/>
            <a:ext cx="11340000" cy="540000"/>
          </a:xfrm>
        </p:spPr>
        <p:txBody>
          <a:bodyPr>
            <a:normAutofit/>
          </a:bodyPr>
          <a:lstStyle/>
          <a:p>
            <a:r>
              <a:rPr lang="en-US" sz="2200" dirty="0" err="1"/>
              <a:t>Pourquoi</a:t>
            </a:r>
            <a:r>
              <a:rPr lang="en-US" sz="2200" dirty="0"/>
              <a:t> </a:t>
            </a:r>
            <a:r>
              <a:rPr lang="en-US" sz="2200" dirty="0" err="1"/>
              <a:t>déployer</a:t>
            </a:r>
            <a:r>
              <a:rPr lang="en-US" sz="2200" dirty="0"/>
              <a:t> des </a:t>
            </a:r>
            <a:r>
              <a:rPr lang="en-US" sz="2200" dirty="0" err="1"/>
              <a:t>soins</a:t>
            </a:r>
            <a:r>
              <a:rPr lang="en-US" sz="2200" dirty="0"/>
              <a:t> </a:t>
            </a:r>
            <a:r>
              <a:rPr lang="en-US" sz="2200" dirty="0" err="1"/>
              <a:t>oncologiques</a:t>
            </a:r>
            <a:r>
              <a:rPr lang="en-US" sz="2200" dirty="0"/>
              <a:t> de support ?</a:t>
            </a:r>
          </a:p>
        </p:txBody>
      </p:sp>
      <p:sp>
        <p:nvSpPr>
          <p:cNvPr id="5" name="Slide Number Placeholder 4">
            <a:extLst>
              <a:ext uri="{FF2B5EF4-FFF2-40B4-BE49-F238E27FC236}">
                <a16:creationId xmlns:a16="http://schemas.microsoft.com/office/drawing/2014/main" id="{11826F8F-CCB5-B3D5-B484-EAA20C8FE51C}"/>
              </a:ext>
            </a:extLst>
          </p:cNvPr>
          <p:cNvSpPr>
            <a:spLocks noGrp="1"/>
          </p:cNvSpPr>
          <p:nvPr>
            <p:ph type="sldNum" sz="quarter" idx="12"/>
          </p:nvPr>
        </p:nvSpPr>
        <p:spPr/>
        <p:txBody>
          <a:bodyPr/>
          <a:lstStyle/>
          <a:p>
            <a:pPr rtl="0"/>
            <a:fld id="{ACEC5C30-0B3A-4B13-ADDD-7C63C8AA921B}" type="slidenum">
              <a:rPr lang="fr-FR" noProof="0" smtClean="0"/>
              <a:t>12</a:t>
            </a:fld>
            <a:endParaRPr lang="fr-FR" noProof="0"/>
          </a:p>
        </p:txBody>
      </p:sp>
      <p:sp>
        <p:nvSpPr>
          <p:cNvPr id="7" name="Espace réservé du contenu 4">
            <a:extLst>
              <a:ext uri="{FF2B5EF4-FFF2-40B4-BE49-F238E27FC236}">
                <a16:creationId xmlns:a16="http://schemas.microsoft.com/office/drawing/2014/main" id="{A6742060-8611-3FE0-A7EE-3782AA149B95}"/>
              </a:ext>
            </a:extLst>
          </p:cNvPr>
          <p:cNvSpPr txBox="1">
            <a:spLocks/>
          </p:cNvSpPr>
          <p:nvPr/>
        </p:nvSpPr>
        <p:spPr>
          <a:xfrm>
            <a:off x="548271" y="3761622"/>
            <a:ext cx="5513342" cy="1726301"/>
          </a:xfrm>
          <a:prstGeom prst="roundRect">
            <a:avLst/>
          </a:prstGeom>
          <a:solidFill>
            <a:schemeClr val="accent2">
              <a:lumMod val="60000"/>
              <a:lumOff val="40000"/>
            </a:schemeClr>
          </a:solidFill>
        </p:spPr>
        <p:txBody>
          <a:bodyPr wrap="square" lIns="0" tIns="0" rIns="0" bIns="0" rtlCol="0"/>
          <a:lstStyle>
            <a:lvl1pPr marL="228600" indent="-228600" algn="l" defTabSz="914400" rtl="0" eaLnBrk="1" latinLnBrk="0" hangingPunct="1">
              <a:lnSpc>
                <a:spcPct val="90000"/>
              </a:lnSpc>
              <a:spcBef>
                <a:spcPts val="10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1800" b="1" dirty="0"/>
              <a:t>Pour la personne malade </a:t>
            </a:r>
            <a:r>
              <a:rPr lang="fr-FR" sz="1800" dirty="0"/>
              <a:t>:</a:t>
            </a:r>
          </a:p>
          <a:p>
            <a:pPr marL="285750" indent="-285750"/>
            <a:r>
              <a:rPr lang="fr-FR" sz="1600" dirty="0"/>
              <a:t>Maximiser les chances</a:t>
            </a:r>
          </a:p>
          <a:p>
            <a:pPr marL="285750" indent="-285750"/>
            <a:r>
              <a:rPr lang="fr-FR" sz="1600" dirty="0"/>
              <a:t>Diminuer les effets secondaires et limiter les séquelles</a:t>
            </a:r>
          </a:p>
          <a:p>
            <a:pPr marL="285750" indent="-285750"/>
            <a:r>
              <a:rPr lang="fr-FR" sz="1600" dirty="0"/>
              <a:t>Améliorer la qualité de vie en général et rompre l’isolement</a:t>
            </a:r>
            <a:endParaRPr lang="fr-FR" sz="1800" b="1" dirty="0"/>
          </a:p>
          <a:p>
            <a:endParaRPr lang="fr-FR" sz="1800" b="1" dirty="0"/>
          </a:p>
          <a:p>
            <a:endParaRPr lang="fr-FR" sz="1800" b="1" dirty="0"/>
          </a:p>
          <a:p>
            <a:endParaRPr lang="fr-FR" sz="1800" b="1" dirty="0"/>
          </a:p>
        </p:txBody>
      </p:sp>
      <p:sp>
        <p:nvSpPr>
          <p:cNvPr id="8" name="Espace réservé du contenu 4">
            <a:extLst>
              <a:ext uri="{FF2B5EF4-FFF2-40B4-BE49-F238E27FC236}">
                <a16:creationId xmlns:a16="http://schemas.microsoft.com/office/drawing/2014/main" id="{A8CA61D6-2BDF-EBD4-ECB2-0D2D82639391}"/>
              </a:ext>
            </a:extLst>
          </p:cNvPr>
          <p:cNvSpPr txBox="1">
            <a:spLocks/>
          </p:cNvSpPr>
          <p:nvPr/>
        </p:nvSpPr>
        <p:spPr>
          <a:xfrm>
            <a:off x="4104042" y="2005074"/>
            <a:ext cx="3979558" cy="1523130"/>
          </a:xfrm>
          <a:prstGeom prst="roundRect">
            <a:avLst/>
          </a:prstGeom>
          <a:solidFill>
            <a:schemeClr val="accent2">
              <a:lumMod val="60000"/>
              <a:lumOff val="40000"/>
            </a:schemeClr>
          </a:solidFill>
        </p:spPr>
        <p:txBody>
          <a:bodyPr wrap="square" lIns="0" tIns="0" rIns="0" bIns="0" rtlCol="0"/>
          <a:lstStyle>
            <a:defPPr>
              <a:defRPr lang="fr-FR"/>
            </a:defPPr>
            <a:lvl1pPr>
              <a:defRPr b="1">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fr-FR" dirty="0">
                <a:latin typeface="Arial" panose="020B0604020202020204" pitchFamily="34" charset="0"/>
                <a:cs typeface="Arial" panose="020B0604020202020204" pitchFamily="34" charset="0"/>
              </a:rPr>
              <a:t>Pour le médecin </a:t>
            </a:r>
            <a:r>
              <a:rPr lang="fr-FR" b="0" dirty="0">
                <a:latin typeface="Arial" panose="020B0604020202020204" pitchFamily="34" charset="0"/>
                <a:cs typeface="Arial" panose="020B0604020202020204" pitchFamily="34" charset="0"/>
              </a:rPr>
              <a:t>:</a:t>
            </a:r>
          </a:p>
          <a:p>
            <a:pPr marL="285750" indent="-285750">
              <a:buFont typeface="Arial" panose="020B0604020202020204" pitchFamily="34" charset="0"/>
              <a:buChar char="•"/>
            </a:pPr>
            <a:r>
              <a:rPr lang="fr-FR" sz="1600" b="0" dirty="0">
                <a:latin typeface="Arial" panose="020B0604020202020204" pitchFamily="34" charset="0"/>
                <a:cs typeface="Arial" panose="020B0604020202020204" pitchFamily="34" charset="0"/>
              </a:rPr>
              <a:t>Faciliter l’observance des traitements</a:t>
            </a:r>
          </a:p>
          <a:p>
            <a:pPr marL="285750" indent="-285750">
              <a:buFont typeface="Arial" panose="020B0604020202020204" pitchFamily="34" charset="0"/>
              <a:buChar char="•"/>
            </a:pPr>
            <a:r>
              <a:rPr lang="fr-FR" sz="1600" b="0" dirty="0">
                <a:latin typeface="Arial" panose="020B0604020202020204" pitchFamily="34" charset="0"/>
                <a:cs typeface="Arial" panose="020B0604020202020204" pitchFamily="34" charset="0"/>
              </a:rPr>
              <a:t>Limiter les prescriptions</a:t>
            </a:r>
          </a:p>
          <a:p>
            <a:pPr marL="285750" indent="-285750">
              <a:buFont typeface="Arial" panose="020B0604020202020204" pitchFamily="34" charset="0"/>
              <a:buChar char="•"/>
            </a:pPr>
            <a:r>
              <a:rPr lang="fr-FR" sz="1600" b="0" dirty="0">
                <a:latin typeface="Arial" panose="020B0604020202020204" pitchFamily="34" charset="0"/>
                <a:cs typeface="Arial" panose="020B0604020202020204" pitchFamily="34" charset="0"/>
              </a:rPr>
              <a:t>Réduire les risques récidives</a:t>
            </a:r>
            <a:endParaRPr lang="fr-FR" sz="1600" dirty="0">
              <a:latin typeface="Arial" panose="020B0604020202020204" pitchFamily="34" charset="0"/>
              <a:cs typeface="Arial" panose="020B0604020202020204" pitchFamily="34" charset="0"/>
            </a:endParaRPr>
          </a:p>
          <a:p>
            <a:endParaRPr lang="fr-FR" dirty="0">
              <a:latin typeface="Arial" panose="020B0604020202020204" pitchFamily="34" charset="0"/>
              <a:cs typeface="Arial" panose="020B0604020202020204" pitchFamily="34" charset="0"/>
            </a:endParaRPr>
          </a:p>
        </p:txBody>
      </p:sp>
      <p:sp>
        <p:nvSpPr>
          <p:cNvPr id="10" name="Espace réservé du contenu 4">
            <a:extLst>
              <a:ext uri="{FF2B5EF4-FFF2-40B4-BE49-F238E27FC236}">
                <a16:creationId xmlns:a16="http://schemas.microsoft.com/office/drawing/2014/main" id="{9F217B36-95DC-08CA-9639-7DA641C32574}"/>
              </a:ext>
            </a:extLst>
          </p:cNvPr>
          <p:cNvSpPr txBox="1">
            <a:spLocks/>
          </p:cNvSpPr>
          <p:nvPr/>
        </p:nvSpPr>
        <p:spPr>
          <a:xfrm>
            <a:off x="106393" y="2005074"/>
            <a:ext cx="3979558" cy="1523130"/>
          </a:xfrm>
          <a:prstGeom prst="roundRect">
            <a:avLst/>
          </a:prstGeom>
          <a:solidFill>
            <a:schemeClr val="accent2">
              <a:lumMod val="60000"/>
              <a:lumOff val="40000"/>
            </a:schemeClr>
          </a:solidFill>
        </p:spPr>
        <p:txBody>
          <a:bodyPr wrap="square" lIns="0" tIns="0" rIns="0" bIns="0" rtlCol="0"/>
          <a:lstStyle>
            <a:defPPr>
              <a:defRPr lang="fr-FR"/>
            </a:defPPr>
            <a:lvl1pPr>
              <a:defRPr sz="1092">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fr-FR" sz="1800" b="1" dirty="0">
                <a:latin typeface="Arial" panose="020B0604020202020204" pitchFamily="34" charset="0"/>
                <a:cs typeface="Arial" panose="020B0604020202020204" pitchFamily="34" charset="0"/>
              </a:rPr>
              <a:t>Pour l’équipe de soins </a:t>
            </a:r>
            <a:r>
              <a:rPr lang="fr-FR" sz="1800" dirty="0">
                <a:latin typeface="Arial" panose="020B0604020202020204" pitchFamily="34" charset="0"/>
                <a:cs typeface="Arial" panose="020B0604020202020204" pitchFamily="34" charset="0"/>
              </a:rPr>
              <a:t>:</a:t>
            </a:r>
          </a:p>
          <a:p>
            <a:pPr marL="285750" indent="-285750">
              <a:buFont typeface="Arial" panose="020B0604020202020204" pitchFamily="34" charset="0"/>
              <a:buChar char="•"/>
            </a:pPr>
            <a:r>
              <a:rPr lang="fr-FR" sz="1600" dirty="0">
                <a:latin typeface="Arial" panose="020B0604020202020204" pitchFamily="34" charset="0"/>
                <a:cs typeface="Arial" panose="020B0604020202020204" pitchFamily="34" charset="0"/>
              </a:rPr>
              <a:t>Réduire les appels et consultations entre les rdv</a:t>
            </a:r>
          </a:p>
          <a:p>
            <a:pPr marL="285750" indent="-285750">
              <a:buFont typeface="Arial" panose="020B0604020202020204" pitchFamily="34" charset="0"/>
              <a:buChar char="•"/>
            </a:pPr>
            <a:r>
              <a:rPr lang="fr-FR" sz="1600" dirty="0">
                <a:latin typeface="Arial" panose="020B0604020202020204" pitchFamily="34" charset="0"/>
                <a:cs typeface="Arial" panose="020B0604020202020204" pitchFamily="34" charset="0"/>
              </a:rPr>
              <a:t>Optimiser les parcours</a:t>
            </a:r>
          </a:p>
          <a:p>
            <a:pPr marL="285750" indent="-285750">
              <a:buFont typeface="Arial" panose="020B0604020202020204" pitchFamily="34" charset="0"/>
              <a:buChar char="•"/>
            </a:pPr>
            <a:r>
              <a:rPr lang="fr-FR" sz="1600" dirty="0">
                <a:latin typeface="Arial" panose="020B0604020202020204" pitchFamily="34" charset="0"/>
                <a:cs typeface="Arial" panose="020B0604020202020204" pitchFamily="34" charset="0"/>
              </a:rPr>
              <a:t>Développer les compétences</a:t>
            </a:r>
          </a:p>
          <a:p>
            <a:endParaRPr lang="fr-FR" dirty="0">
              <a:latin typeface="Arial" panose="020B0604020202020204" pitchFamily="34" charset="0"/>
              <a:cs typeface="Arial" panose="020B0604020202020204" pitchFamily="34" charset="0"/>
            </a:endParaRPr>
          </a:p>
          <a:p>
            <a:endParaRPr lang="fr-FR" dirty="0">
              <a:latin typeface="Arial" panose="020B0604020202020204" pitchFamily="34" charset="0"/>
              <a:cs typeface="Arial" panose="020B0604020202020204" pitchFamily="34" charset="0"/>
            </a:endParaRPr>
          </a:p>
          <a:p>
            <a:endParaRPr lang="fr-FR" dirty="0">
              <a:latin typeface="Arial" panose="020B0604020202020204" pitchFamily="34" charset="0"/>
              <a:cs typeface="Arial" panose="020B0604020202020204" pitchFamily="34" charset="0"/>
            </a:endParaRPr>
          </a:p>
          <a:p>
            <a:endParaRPr lang="fr-FR" dirty="0">
              <a:latin typeface="Arial" panose="020B0604020202020204" pitchFamily="34" charset="0"/>
              <a:cs typeface="Arial" panose="020B0604020202020204" pitchFamily="34" charset="0"/>
            </a:endParaRPr>
          </a:p>
        </p:txBody>
      </p:sp>
      <p:sp>
        <p:nvSpPr>
          <p:cNvPr id="11" name="Espace réservé du contenu 4">
            <a:extLst>
              <a:ext uri="{FF2B5EF4-FFF2-40B4-BE49-F238E27FC236}">
                <a16:creationId xmlns:a16="http://schemas.microsoft.com/office/drawing/2014/main" id="{A2692AB6-D0B7-0B90-7083-32B02F3B9620}"/>
              </a:ext>
            </a:extLst>
          </p:cNvPr>
          <p:cNvSpPr txBox="1">
            <a:spLocks/>
          </p:cNvSpPr>
          <p:nvPr/>
        </p:nvSpPr>
        <p:spPr>
          <a:xfrm>
            <a:off x="6130387" y="3761622"/>
            <a:ext cx="5513342" cy="1726301"/>
          </a:xfrm>
          <a:prstGeom prst="roundRect">
            <a:avLst/>
          </a:prstGeom>
          <a:solidFill>
            <a:schemeClr val="accent2">
              <a:lumMod val="60000"/>
              <a:lumOff val="40000"/>
            </a:schemeClr>
          </a:solidFill>
        </p:spPr>
        <p:txBody>
          <a:bodyPr vert="horz" wrap="square" lIns="0" tIns="0" rIns="0" bIns="0" rtlCol="0">
            <a:noAutofit/>
          </a:bodyPr>
          <a:lstStyle>
            <a:lvl1pPr indent="0">
              <a:lnSpc>
                <a:spcPct val="110000"/>
              </a:lnSpc>
              <a:spcBef>
                <a:spcPts val="0"/>
              </a:spcBef>
              <a:buFont typeface="Arial" panose="020B0604020202020204" pitchFamily="34" charset="0"/>
              <a:buNone/>
              <a:defRPr b="1">
                <a:solidFill>
                  <a:schemeClr val="tx1"/>
                </a:solidFill>
              </a:defRPr>
            </a:lvl1pPr>
            <a:lvl2pPr marL="0" indent="0">
              <a:lnSpc>
                <a:spcPct val="110000"/>
              </a:lnSpc>
              <a:spcBef>
                <a:spcPts val="0"/>
              </a:spcBef>
              <a:buFont typeface="Arial" panose="020B0604020202020204" pitchFamily="34" charset="0"/>
              <a:buNone/>
              <a:defRPr sz="1600">
                <a:solidFill>
                  <a:schemeClr val="bg2"/>
                </a:solidFill>
              </a:defRPr>
            </a:lvl2pPr>
            <a:lvl3pPr marL="180000" indent="-180000">
              <a:lnSpc>
                <a:spcPct val="110000"/>
              </a:lnSpc>
              <a:spcBef>
                <a:spcPts val="0"/>
              </a:spcBef>
              <a:buFont typeface="Epilogue" pitchFamily="2" charset="0"/>
              <a:buChar char="•"/>
              <a:defRPr sz="1600">
                <a:solidFill>
                  <a:schemeClr val="tx1"/>
                </a:solidFill>
              </a:defRPr>
            </a:lvl3pPr>
            <a:lvl4pPr marL="360000" indent="-180000">
              <a:lnSpc>
                <a:spcPct val="110000"/>
              </a:lnSpc>
              <a:spcBef>
                <a:spcPts val="0"/>
              </a:spcBef>
              <a:buFont typeface="Epilogue" pitchFamily="2" charset="0"/>
              <a:buChar char="–"/>
              <a:defRPr sz="1600">
                <a:solidFill>
                  <a:schemeClr val="tx1"/>
                </a:solidFill>
              </a:defRPr>
            </a:lvl4pPr>
            <a:lvl5pPr marL="360000" indent="0">
              <a:lnSpc>
                <a:spcPct val="110000"/>
              </a:lnSpc>
              <a:spcBef>
                <a:spcPts val="0"/>
              </a:spcBef>
              <a:buFont typeface="Arial" panose="020B0604020202020204" pitchFamily="34" charset="0"/>
              <a:buNone/>
              <a:defRPr sz="1600">
                <a:solidFill>
                  <a:schemeClr val="tx1"/>
                </a:solidFill>
              </a:defRPr>
            </a:lvl5pPr>
            <a:lvl6pPr marL="2514600" indent="-228600">
              <a:lnSpc>
                <a:spcPct val="90000"/>
              </a:lnSpc>
              <a:spcBef>
                <a:spcPts val="500"/>
              </a:spcBef>
              <a:buFont typeface="Arial" panose="020B0604020202020204" pitchFamily="34" charset="0"/>
              <a:buChar char="•"/>
              <a:defRPr>
                <a:solidFill>
                  <a:schemeClr val="tx1"/>
                </a:solidFill>
              </a:defRPr>
            </a:lvl6pPr>
            <a:lvl7pPr marL="2971800" indent="-228600">
              <a:lnSpc>
                <a:spcPct val="90000"/>
              </a:lnSpc>
              <a:spcBef>
                <a:spcPts val="500"/>
              </a:spcBef>
              <a:buFont typeface="Arial" panose="020B0604020202020204" pitchFamily="34" charset="0"/>
              <a:buChar char="•"/>
              <a:defRPr>
                <a:solidFill>
                  <a:schemeClr val="tx1"/>
                </a:solidFill>
              </a:defRPr>
            </a:lvl7pPr>
            <a:lvl8pPr marL="3429000" indent="-228600">
              <a:lnSpc>
                <a:spcPct val="90000"/>
              </a:lnSpc>
              <a:spcBef>
                <a:spcPts val="500"/>
              </a:spcBef>
              <a:buFont typeface="Arial" panose="020B0604020202020204" pitchFamily="34" charset="0"/>
              <a:buChar char="•"/>
              <a:defRPr>
                <a:solidFill>
                  <a:schemeClr val="tx1"/>
                </a:solidFill>
              </a:defRPr>
            </a:lvl8pPr>
            <a:lvl9pPr marL="3886200" indent="-228600">
              <a:lnSpc>
                <a:spcPct val="90000"/>
              </a:lnSpc>
              <a:spcBef>
                <a:spcPts val="500"/>
              </a:spcBef>
              <a:buFont typeface="Arial" panose="020B0604020202020204" pitchFamily="34" charset="0"/>
              <a:buChar char="•"/>
              <a:defRPr>
                <a:solidFill>
                  <a:schemeClr val="tx1"/>
                </a:solidFill>
              </a:defRPr>
            </a:lvl9pPr>
          </a:lstStyle>
          <a:p>
            <a:r>
              <a:rPr lang="fr-FR" dirty="0">
                <a:latin typeface="Arial" panose="020B0604020202020204" pitchFamily="34" charset="0"/>
                <a:cs typeface="Arial" panose="020B0604020202020204" pitchFamily="34" charset="0"/>
              </a:rPr>
              <a:t>Pour les proches </a:t>
            </a:r>
            <a:r>
              <a:rPr lang="fr-FR" b="0" dirty="0">
                <a:latin typeface="Arial" panose="020B0604020202020204" pitchFamily="34" charset="0"/>
                <a:cs typeface="Arial" panose="020B0604020202020204" pitchFamily="34" charset="0"/>
              </a:rPr>
              <a:t>:</a:t>
            </a:r>
          </a:p>
          <a:p>
            <a:pPr marL="285750" indent="-285750">
              <a:buFont typeface="Arial" panose="020B0604020202020204" pitchFamily="34" charset="0"/>
              <a:buChar char="•"/>
            </a:pPr>
            <a:r>
              <a:rPr lang="fr-FR" sz="1600" b="0" dirty="0">
                <a:latin typeface="Arial" panose="020B0604020202020204" pitchFamily="34" charset="0"/>
                <a:cs typeface="Arial" panose="020B0604020202020204" pitchFamily="34" charset="0"/>
              </a:rPr>
              <a:t>Optimiser les besoins de recours aux aidants</a:t>
            </a:r>
          </a:p>
          <a:p>
            <a:pPr marL="285750" indent="-285750">
              <a:buFont typeface="Arial" panose="020B0604020202020204" pitchFamily="34" charset="0"/>
              <a:buChar char="•"/>
            </a:pPr>
            <a:r>
              <a:rPr lang="fr-FR" sz="1600" b="0" dirty="0">
                <a:latin typeface="Arial" panose="020B0604020202020204" pitchFamily="34" charset="0"/>
                <a:cs typeface="Arial" panose="020B0604020202020204" pitchFamily="34" charset="0"/>
              </a:rPr>
              <a:t>Réduire l’anxiété</a:t>
            </a:r>
          </a:p>
          <a:p>
            <a:pPr marL="285750" indent="-285750">
              <a:buFont typeface="Arial" panose="020B0604020202020204" pitchFamily="34" charset="0"/>
              <a:buChar char="•"/>
            </a:pPr>
            <a:r>
              <a:rPr lang="fr-FR" sz="1600" b="0" dirty="0">
                <a:latin typeface="Arial" panose="020B0604020202020204" pitchFamily="34" charset="0"/>
                <a:cs typeface="Arial" panose="020B0604020202020204" pitchFamily="34" charset="0"/>
              </a:rPr>
              <a:t>Maximiser les moments de vie de qualité avec la personne malade</a:t>
            </a:r>
            <a:endParaRPr lang="fr-FR" dirty="0">
              <a:latin typeface="Arial" panose="020B0604020202020204" pitchFamily="34" charset="0"/>
              <a:cs typeface="Arial" panose="020B0604020202020204" pitchFamily="34" charset="0"/>
            </a:endParaRPr>
          </a:p>
          <a:p>
            <a:endParaRPr lang="fr-FR" dirty="0">
              <a:latin typeface="Arial" panose="020B0604020202020204" pitchFamily="34" charset="0"/>
              <a:cs typeface="Arial" panose="020B0604020202020204" pitchFamily="34" charset="0"/>
            </a:endParaRPr>
          </a:p>
          <a:p>
            <a:endParaRPr lang="fr-FR" dirty="0">
              <a:latin typeface="Arial" panose="020B0604020202020204" pitchFamily="34" charset="0"/>
              <a:cs typeface="Arial" panose="020B0604020202020204" pitchFamily="34" charset="0"/>
            </a:endParaRPr>
          </a:p>
        </p:txBody>
      </p:sp>
      <p:sp>
        <p:nvSpPr>
          <p:cNvPr id="12" name="ZoneTexte 11">
            <a:extLst>
              <a:ext uri="{FF2B5EF4-FFF2-40B4-BE49-F238E27FC236}">
                <a16:creationId xmlns:a16="http://schemas.microsoft.com/office/drawing/2014/main" id="{16E82118-CBD4-EF92-DF31-BF2DDA524D1F}"/>
              </a:ext>
            </a:extLst>
          </p:cNvPr>
          <p:cNvSpPr txBox="1"/>
          <p:nvPr/>
        </p:nvSpPr>
        <p:spPr>
          <a:xfrm>
            <a:off x="8101691" y="2005074"/>
            <a:ext cx="3979558" cy="1523130"/>
          </a:xfrm>
          <a:prstGeom prst="roundRect">
            <a:avLst/>
          </a:prstGeom>
          <a:solidFill>
            <a:schemeClr val="accent2">
              <a:lumMod val="60000"/>
              <a:lumOff val="40000"/>
            </a:schemeClr>
          </a:solidFill>
        </p:spPr>
        <p:txBody>
          <a:bodyPr wrap="square" lIns="0" tIns="0" rIns="0" bIns="0" rtlCol="0"/>
          <a:lstStyle>
            <a:defPPr>
              <a:defRPr lang="fr-FR"/>
            </a:defPPr>
            <a:lvl1pPr>
              <a:defRPr b="1"/>
            </a:lvl1pPr>
          </a:lstStyle>
          <a:p>
            <a:r>
              <a:rPr lang="fr-FR" dirty="0"/>
              <a:t>Pour l’établissement </a:t>
            </a:r>
            <a:r>
              <a:rPr lang="fr-FR" b="0" dirty="0"/>
              <a:t>:</a:t>
            </a:r>
          </a:p>
          <a:p>
            <a:pPr marL="285750" indent="-285750">
              <a:buFont typeface="Arial" panose="020B0604020202020204" pitchFamily="34" charset="0"/>
              <a:buChar char="•"/>
            </a:pPr>
            <a:r>
              <a:rPr lang="fr-FR" sz="1600" b="0" dirty="0"/>
              <a:t>Réduire les retours d’hospitalisation, les actes invasifs, les admissions pour AEG</a:t>
            </a:r>
          </a:p>
          <a:p>
            <a:pPr marL="285750" indent="-285750">
              <a:buFont typeface="Arial" panose="020B0604020202020204" pitchFamily="34" charset="0"/>
              <a:buChar char="•"/>
            </a:pPr>
            <a:r>
              <a:rPr lang="fr-FR" sz="1600" b="0" dirty="0"/>
              <a:t>Augmenter le taux de satisfaction des usagers</a:t>
            </a:r>
          </a:p>
        </p:txBody>
      </p:sp>
    </p:spTree>
    <p:extLst>
      <p:ext uri="{BB962C8B-B14F-4D97-AF65-F5344CB8AC3E}">
        <p14:creationId xmlns:p14="http://schemas.microsoft.com/office/powerpoint/2010/main" val="37957021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FA3982-E76B-B01B-4F13-829B5335A02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19F74B5-5BB3-985F-4663-D46FF6F9413E}"/>
              </a:ext>
            </a:extLst>
          </p:cNvPr>
          <p:cNvSpPr>
            <a:spLocks noGrp="1"/>
          </p:cNvSpPr>
          <p:nvPr>
            <p:ph type="title"/>
          </p:nvPr>
        </p:nvSpPr>
        <p:spPr>
          <a:xfrm>
            <a:off x="426000" y="552851"/>
            <a:ext cx="11340000" cy="540000"/>
          </a:xfrm>
        </p:spPr>
        <p:txBody>
          <a:bodyPr>
            <a:normAutofit/>
          </a:bodyPr>
          <a:lstStyle/>
          <a:p>
            <a:r>
              <a:rPr lang="en-US" sz="2200" dirty="0"/>
              <a:t>A </a:t>
            </a:r>
            <a:r>
              <a:rPr lang="en-US" sz="2200" dirty="0" err="1"/>
              <a:t>quels</a:t>
            </a:r>
            <a:r>
              <a:rPr lang="en-US" sz="2200" dirty="0"/>
              <a:t> </a:t>
            </a:r>
            <a:r>
              <a:rPr lang="en-US" sz="2200" dirty="0" err="1"/>
              <a:t>besoins</a:t>
            </a:r>
            <a:r>
              <a:rPr lang="en-US" sz="2200" dirty="0"/>
              <a:t> </a:t>
            </a:r>
            <a:r>
              <a:rPr lang="en-US" sz="2200" dirty="0" err="1"/>
              <a:t>répondent</a:t>
            </a:r>
            <a:r>
              <a:rPr lang="en-US" sz="2200" dirty="0"/>
              <a:t> les </a:t>
            </a:r>
            <a:r>
              <a:rPr lang="en-US" sz="2200" dirty="0" err="1"/>
              <a:t>soins</a:t>
            </a:r>
            <a:r>
              <a:rPr lang="en-US" sz="2200" dirty="0"/>
              <a:t> </a:t>
            </a:r>
            <a:r>
              <a:rPr lang="en-US" sz="2200" dirty="0" err="1"/>
              <a:t>oncologiques</a:t>
            </a:r>
            <a:r>
              <a:rPr lang="en-US" sz="2200" dirty="0"/>
              <a:t> de support ?</a:t>
            </a:r>
          </a:p>
        </p:txBody>
      </p:sp>
      <p:sp>
        <p:nvSpPr>
          <p:cNvPr id="5" name="Slide Number Placeholder 4">
            <a:extLst>
              <a:ext uri="{FF2B5EF4-FFF2-40B4-BE49-F238E27FC236}">
                <a16:creationId xmlns:a16="http://schemas.microsoft.com/office/drawing/2014/main" id="{8662264E-84A5-93A0-2FA9-D7628F656B63}"/>
              </a:ext>
            </a:extLst>
          </p:cNvPr>
          <p:cNvSpPr>
            <a:spLocks noGrp="1"/>
          </p:cNvSpPr>
          <p:nvPr>
            <p:ph type="sldNum" sz="quarter" idx="12"/>
          </p:nvPr>
        </p:nvSpPr>
        <p:spPr/>
        <p:txBody>
          <a:bodyPr/>
          <a:lstStyle/>
          <a:p>
            <a:pPr rtl="0"/>
            <a:fld id="{ACEC5C30-0B3A-4B13-ADDD-7C63C8AA921B}" type="slidenum">
              <a:rPr lang="fr-FR" noProof="0" smtClean="0"/>
              <a:t>13</a:t>
            </a:fld>
            <a:endParaRPr lang="fr-FR" noProof="0"/>
          </a:p>
        </p:txBody>
      </p:sp>
      <p:pic>
        <p:nvPicPr>
          <p:cNvPr id="3" name="Google Shape;224;p10" descr="Une image contenant Graphique, cercle, conception&#10;&#10;Description générée automatiquement">
            <a:extLst>
              <a:ext uri="{FF2B5EF4-FFF2-40B4-BE49-F238E27FC236}">
                <a16:creationId xmlns:a16="http://schemas.microsoft.com/office/drawing/2014/main" id="{932409BD-4D23-447E-B6FA-A35B0F7228E7}"/>
              </a:ext>
            </a:extLst>
          </p:cNvPr>
          <p:cNvPicPr preferRelativeResize="0"/>
          <p:nvPr/>
        </p:nvPicPr>
        <p:blipFill rotWithShape="1">
          <a:blip r:embed="rId2">
            <a:alphaModFix/>
          </a:blip>
          <a:srcRect/>
          <a:stretch/>
        </p:blipFill>
        <p:spPr>
          <a:xfrm>
            <a:off x="3681045" y="3193453"/>
            <a:ext cx="1183171" cy="1111249"/>
          </a:xfrm>
          <a:prstGeom prst="rect">
            <a:avLst/>
          </a:prstGeom>
          <a:noFill/>
          <a:ln>
            <a:noFill/>
          </a:ln>
        </p:spPr>
      </p:pic>
      <p:pic>
        <p:nvPicPr>
          <p:cNvPr id="4" name="Google Shape;223;p10" descr="Une image contenant arme, ustensile de cuisine, fourchette, couteau&#10;&#10;Description générée automatiquement">
            <a:extLst>
              <a:ext uri="{FF2B5EF4-FFF2-40B4-BE49-F238E27FC236}">
                <a16:creationId xmlns:a16="http://schemas.microsoft.com/office/drawing/2014/main" id="{97BCEFA4-959B-FFF4-9A9B-954F5AEA4625}"/>
              </a:ext>
            </a:extLst>
          </p:cNvPr>
          <p:cNvPicPr preferRelativeResize="0"/>
          <p:nvPr/>
        </p:nvPicPr>
        <p:blipFill rotWithShape="1">
          <a:blip r:embed="rId3">
            <a:alphaModFix/>
          </a:blip>
          <a:srcRect/>
          <a:stretch/>
        </p:blipFill>
        <p:spPr>
          <a:xfrm>
            <a:off x="3924497" y="4535075"/>
            <a:ext cx="1183171" cy="1111249"/>
          </a:xfrm>
          <a:prstGeom prst="rect">
            <a:avLst/>
          </a:prstGeom>
          <a:noFill/>
          <a:ln>
            <a:noFill/>
          </a:ln>
        </p:spPr>
      </p:pic>
      <p:pic>
        <p:nvPicPr>
          <p:cNvPr id="6" name="Picture 6" descr="Une image contenant dessin humoristique&#10;&#10;Description générée automatiquement">
            <a:extLst>
              <a:ext uri="{FF2B5EF4-FFF2-40B4-BE49-F238E27FC236}">
                <a16:creationId xmlns:a16="http://schemas.microsoft.com/office/drawing/2014/main" id="{868940F0-1932-541D-2D5F-3F301AD17A39}"/>
              </a:ext>
            </a:extLst>
          </p:cNvPr>
          <p:cNvPicPr>
            <a:picLocks noChangeAspect="1"/>
          </p:cNvPicPr>
          <p:nvPr/>
        </p:nvPicPr>
        <p:blipFill rotWithShape="1">
          <a:blip r:embed="rId4"/>
          <a:srcRect l="35663" t="17792" r="36466" b="35291"/>
          <a:stretch/>
        </p:blipFill>
        <p:spPr>
          <a:xfrm>
            <a:off x="5150428" y="2563381"/>
            <a:ext cx="2103913" cy="2669558"/>
          </a:xfrm>
          <a:prstGeom prst="rect">
            <a:avLst/>
          </a:prstGeom>
        </p:spPr>
      </p:pic>
      <p:pic>
        <p:nvPicPr>
          <p:cNvPr id="9" name="Google Shape;225;p10" descr="Une image contenant texte, logo, symbole, cercle&#10;&#10;Description générée automatiquement">
            <a:extLst>
              <a:ext uri="{FF2B5EF4-FFF2-40B4-BE49-F238E27FC236}">
                <a16:creationId xmlns:a16="http://schemas.microsoft.com/office/drawing/2014/main" id="{CAD4A9D8-67F4-0E59-6E55-6ED762851E94}"/>
              </a:ext>
            </a:extLst>
          </p:cNvPr>
          <p:cNvPicPr preferRelativeResize="0"/>
          <p:nvPr/>
        </p:nvPicPr>
        <p:blipFill rotWithShape="1">
          <a:blip r:embed="rId5">
            <a:alphaModFix/>
          </a:blip>
          <a:srcRect/>
          <a:stretch/>
        </p:blipFill>
        <p:spPr>
          <a:xfrm>
            <a:off x="4254200" y="1905167"/>
            <a:ext cx="1121784" cy="1057913"/>
          </a:xfrm>
          <a:prstGeom prst="rect">
            <a:avLst/>
          </a:prstGeom>
          <a:noFill/>
          <a:ln>
            <a:noFill/>
          </a:ln>
        </p:spPr>
      </p:pic>
      <p:sp>
        <p:nvSpPr>
          <p:cNvPr id="13" name="Forme libre : forme 11">
            <a:extLst>
              <a:ext uri="{FF2B5EF4-FFF2-40B4-BE49-F238E27FC236}">
                <a16:creationId xmlns:a16="http://schemas.microsoft.com/office/drawing/2014/main" id="{8DCDA252-3A25-FA3D-93AC-59184EFA44E5}"/>
              </a:ext>
            </a:extLst>
          </p:cNvPr>
          <p:cNvSpPr/>
          <p:nvPr/>
        </p:nvSpPr>
        <p:spPr>
          <a:xfrm>
            <a:off x="97933" y="1492179"/>
            <a:ext cx="4073766" cy="1707056"/>
          </a:xfrm>
          <a:custGeom>
            <a:avLst/>
            <a:gdLst>
              <a:gd name="connsiteX0" fmla="*/ 0 w 2562225"/>
              <a:gd name="connsiteY0" fmla="*/ 114300 h 1552575"/>
              <a:gd name="connsiteX1" fmla="*/ 161925 w 2562225"/>
              <a:gd name="connsiteY1" fmla="*/ 914400 h 1552575"/>
              <a:gd name="connsiteX2" fmla="*/ 85725 w 2562225"/>
              <a:gd name="connsiteY2" fmla="*/ 1485900 h 1552575"/>
              <a:gd name="connsiteX3" fmla="*/ 2400300 w 2562225"/>
              <a:gd name="connsiteY3" fmla="*/ 1552575 h 1552575"/>
              <a:gd name="connsiteX4" fmla="*/ 2562225 w 2562225"/>
              <a:gd name="connsiteY4" fmla="*/ 0 h 1552575"/>
              <a:gd name="connsiteX5" fmla="*/ 0 w 2562225"/>
              <a:gd name="connsiteY5" fmla="*/ 114300 h 1552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62225" h="1552575">
                <a:moveTo>
                  <a:pt x="0" y="114300"/>
                </a:moveTo>
                <a:lnTo>
                  <a:pt x="161925" y="914400"/>
                </a:lnTo>
                <a:lnTo>
                  <a:pt x="85725" y="1485900"/>
                </a:lnTo>
                <a:lnTo>
                  <a:pt x="2400300" y="1552575"/>
                </a:lnTo>
                <a:lnTo>
                  <a:pt x="2562225" y="0"/>
                </a:lnTo>
                <a:lnTo>
                  <a:pt x="0" y="114300"/>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fr-FR" sz="1100" i="1" dirty="0">
              <a:solidFill>
                <a:schemeClr val="tx1"/>
              </a:solidFill>
              <a:latin typeface="Arial" panose="020B0604020202020204" pitchFamily="34" charset="0"/>
              <a:ea typeface="Inter"/>
              <a:cs typeface="Arial" panose="020B0604020202020204" pitchFamily="34" charset="0"/>
            </a:endParaRPr>
          </a:p>
          <a:p>
            <a:pPr algn="ctr"/>
            <a:r>
              <a:rPr lang="fr-FR" sz="1100" i="1" dirty="0">
                <a:solidFill>
                  <a:schemeClr val="tx1"/>
                </a:solidFill>
                <a:latin typeface="Arial" panose="020B0604020202020204" pitchFamily="34" charset="0"/>
                <a:ea typeface="Inter"/>
                <a:cs typeface="Arial" panose="020B0604020202020204" pitchFamily="34" charset="0"/>
              </a:rPr>
              <a:t>"</a:t>
            </a:r>
            <a:r>
              <a:rPr lang="fr-FR" sz="1100" i="1" dirty="0">
                <a:solidFill>
                  <a:schemeClr val="tx1"/>
                </a:solidFill>
                <a:latin typeface="Arial" panose="020B0604020202020204" pitchFamily="34" charset="0"/>
                <a:cs typeface="Arial" panose="020B0604020202020204" pitchFamily="34" charset="0"/>
              </a:rPr>
              <a:t>Depuis son hormonothérapie, elle se sentait mal dans sa peau, elle avait du mal à être bien avec les autres et à pratiquer une activité physique </a:t>
            </a:r>
            <a:r>
              <a:rPr lang="fr-FR" sz="1100" b="1" i="1" dirty="0">
                <a:solidFill>
                  <a:schemeClr val="tx1"/>
                </a:solidFill>
                <a:latin typeface="Arial" panose="020B0604020202020204" pitchFamily="34" charset="0"/>
                <a:cs typeface="Arial" panose="020B0604020202020204" pitchFamily="34" charset="0"/>
              </a:rPr>
              <a:t>parce qu’avec 15 kilos en plus, c'est plus difficile de bouger </a:t>
            </a:r>
            <a:r>
              <a:rPr lang="fr-FR" sz="1100" i="1" dirty="0">
                <a:solidFill>
                  <a:schemeClr val="tx1"/>
                </a:solidFill>
                <a:latin typeface="Arial" panose="020B0604020202020204" pitchFamily="34" charset="0"/>
                <a:cs typeface="Arial" panose="020B0604020202020204" pitchFamily="34" charset="0"/>
              </a:rPr>
              <a:t>et donc c'’était aussi un cercle vicieux et elle avait du mal à justement passer à autre chose et à avancer. Elle a </a:t>
            </a:r>
            <a:r>
              <a:rPr lang="fr-FR" sz="1100" b="1" i="1" dirty="0">
                <a:solidFill>
                  <a:schemeClr val="tx1"/>
                </a:solidFill>
                <a:latin typeface="Arial" panose="020B0604020202020204" pitchFamily="34" charset="0"/>
                <a:cs typeface="Arial" panose="020B0604020202020204" pitchFamily="34" charset="0"/>
              </a:rPr>
              <a:t>sollicité la Ligue pour bénéficier d’un accompagnement en activité physique adaptée et de conseils en diététique</a:t>
            </a:r>
            <a:r>
              <a:rPr lang="fr-FR" sz="1100" i="1" dirty="0">
                <a:solidFill>
                  <a:schemeClr val="tx1"/>
                </a:solidFill>
                <a:latin typeface="Arial" panose="020B0604020202020204" pitchFamily="34" charset="0"/>
                <a:cs typeface="Arial" panose="020B0604020202020204" pitchFamily="34" charset="0"/>
              </a:rPr>
              <a:t>"</a:t>
            </a:r>
            <a:br>
              <a:rPr lang="fr-FR" sz="1100" dirty="0">
                <a:latin typeface="Arial" panose="020B0604020202020204" pitchFamily="34" charset="0"/>
                <a:cs typeface="Arial" panose="020B0604020202020204" pitchFamily="34" charset="0"/>
              </a:rPr>
            </a:br>
            <a:endParaRPr lang="fr-FR" sz="1100" dirty="0">
              <a:solidFill>
                <a:schemeClr val="tx1"/>
              </a:solidFill>
              <a:latin typeface="Arial" panose="020B0604020202020204" pitchFamily="34" charset="0"/>
              <a:ea typeface="Inter"/>
              <a:cs typeface="Arial" panose="020B0604020202020204" pitchFamily="34" charset="0"/>
            </a:endParaRPr>
          </a:p>
        </p:txBody>
      </p:sp>
      <p:sp>
        <p:nvSpPr>
          <p:cNvPr id="14" name="Forme libre : forme 11">
            <a:extLst>
              <a:ext uri="{FF2B5EF4-FFF2-40B4-BE49-F238E27FC236}">
                <a16:creationId xmlns:a16="http://schemas.microsoft.com/office/drawing/2014/main" id="{FE0A7C2D-E6A8-217C-A706-CF44AF642E89}"/>
              </a:ext>
            </a:extLst>
          </p:cNvPr>
          <p:cNvSpPr/>
          <p:nvPr/>
        </p:nvSpPr>
        <p:spPr>
          <a:xfrm>
            <a:off x="509170" y="4585439"/>
            <a:ext cx="3002632" cy="1395569"/>
          </a:xfrm>
          <a:custGeom>
            <a:avLst/>
            <a:gdLst>
              <a:gd name="connsiteX0" fmla="*/ 0 w 2562225"/>
              <a:gd name="connsiteY0" fmla="*/ 114300 h 1552575"/>
              <a:gd name="connsiteX1" fmla="*/ 161925 w 2562225"/>
              <a:gd name="connsiteY1" fmla="*/ 914400 h 1552575"/>
              <a:gd name="connsiteX2" fmla="*/ 85725 w 2562225"/>
              <a:gd name="connsiteY2" fmla="*/ 1485900 h 1552575"/>
              <a:gd name="connsiteX3" fmla="*/ 2400300 w 2562225"/>
              <a:gd name="connsiteY3" fmla="*/ 1552575 h 1552575"/>
              <a:gd name="connsiteX4" fmla="*/ 2562225 w 2562225"/>
              <a:gd name="connsiteY4" fmla="*/ 0 h 1552575"/>
              <a:gd name="connsiteX5" fmla="*/ 0 w 2562225"/>
              <a:gd name="connsiteY5" fmla="*/ 114300 h 1552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62225" h="1552575">
                <a:moveTo>
                  <a:pt x="0" y="114300"/>
                </a:moveTo>
                <a:lnTo>
                  <a:pt x="161925" y="914400"/>
                </a:lnTo>
                <a:lnTo>
                  <a:pt x="85725" y="1485900"/>
                </a:lnTo>
                <a:lnTo>
                  <a:pt x="2400300" y="1552575"/>
                </a:lnTo>
                <a:lnTo>
                  <a:pt x="2562225" y="0"/>
                </a:lnTo>
                <a:lnTo>
                  <a:pt x="0" y="114300"/>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fr-FR" sz="1100" dirty="0">
              <a:solidFill>
                <a:schemeClr val="tx1"/>
              </a:solidFill>
              <a:latin typeface="Arial" panose="020B0604020202020204" pitchFamily="34" charset="0"/>
              <a:cs typeface="Arial" panose="020B0604020202020204" pitchFamily="34" charset="0"/>
            </a:endParaRPr>
          </a:p>
          <a:p>
            <a:pPr algn="ctr"/>
            <a:endParaRPr lang="fr-FR" sz="1100" dirty="0">
              <a:solidFill>
                <a:schemeClr val="tx1"/>
              </a:solidFill>
              <a:latin typeface="Arial" panose="020B0604020202020204" pitchFamily="34" charset="0"/>
              <a:ea typeface="Inter"/>
              <a:cs typeface="Arial" panose="020B0604020202020204" pitchFamily="34" charset="0"/>
            </a:endParaRPr>
          </a:p>
          <a:p>
            <a:pPr algn="ctr"/>
            <a:r>
              <a:rPr lang="fr-FR" sz="1100" i="1" dirty="0">
                <a:solidFill>
                  <a:schemeClr val="tx1"/>
                </a:solidFill>
                <a:latin typeface="Arial" panose="020B0604020202020204" pitchFamily="34" charset="0"/>
                <a:ea typeface="+mn-lt"/>
                <a:cs typeface="Arial" panose="020B0604020202020204" pitchFamily="34" charset="0"/>
              </a:rPr>
              <a:t>"</a:t>
            </a:r>
            <a:r>
              <a:rPr lang="fr-FR" sz="1100" i="1" dirty="0">
                <a:solidFill>
                  <a:schemeClr val="tx1"/>
                </a:solidFill>
                <a:latin typeface="Arial" panose="020B0604020202020204" pitchFamily="34" charset="0"/>
                <a:cs typeface="Arial" panose="020B0604020202020204" pitchFamily="34" charset="0"/>
              </a:rPr>
              <a:t>Très vite, j'ai eu des nausées et je rejetais toute la nourriture. Même les odeurs de cuisine me dégoutaient. J'ai commencé à maigrir."</a:t>
            </a:r>
            <a:br>
              <a:rPr lang="fr-FR" sz="1100" i="1" dirty="0">
                <a:latin typeface="Arial" panose="020B0604020202020204" pitchFamily="34" charset="0"/>
                <a:cs typeface="Arial" panose="020B0604020202020204" pitchFamily="34" charset="0"/>
              </a:rPr>
            </a:br>
            <a:endParaRPr lang="fr-FR" sz="1100" i="1" dirty="0">
              <a:solidFill>
                <a:schemeClr val="tx1"/>
              </a:solidFill>
              <a:latin typeface="Arial" panose="020B0604020202020204" pitchFamily="34" charset="0"/>
              <a:ea typeface="Inter"/>
              <a:cs typeface="Arial" panose="020B0604020202020204" pitchFamily="34" charset="0"/>
            </a:endParaRPr>
          </a:p>
        </p:txBody>
      </p:sp>
      <p:sp>
        <p:nvSpPr>
          <p:cNvPr id="15" name="Forme libre : forme 11">
            <a:extLst>
              <a:ext uri="{FF2B5EF4-FFF2-40B4-BE49-F238E27FC236}">
                <a16:creationId xmlns:a16="http://schemas.microsoft.com/office/drawing/2014/main" id="{7F41B4DC-FEBD-5354-70DA-4FD00F92CD2D}"/>
              </a:ext>
            </a:extLst>
          </p:cNvPr>
          <p:cNvSpPr/>
          <p:nvPr/>
        </p:nvSpPr>
        <p:spPr>
          <a:xfrm>
            <a:off x="1438488" y="3393188"/>
            <a:ext cx="2145057" cy="1167345"/>
          </a:xfrm>
          <a:custGeom>
            <a:avLst/>
            <a:gdLst>
              <a:gd name="connsiteX0" fmla="*/ 0 w 2562225"/>
              <a:gd name="connsiteY0" fmla="*/ 114300 h 1552575"/>
              <a:gd name="connsiteX1" fmla="*/ 161925 w 2562225"/>
              <a:gd name="connsiteY1" fmla="*/ 914400 h 1552575"/>
              <a:gd name="connsiteX2" fmla="*/ 85725 w 2562225"/>
              <a:gd name="connsiteY2" fmla="*/ 1485900 h 1552575"/>
              <a:gd name="connsiteX3" fmla="*/ 2400300 w 2562225"/>
              <a:gd name="connsiteY3" fmla="*/ 1552575 h 1552575"/>
              <a:gd name="connsiteX4" fmla="*/ 2562225 w 2562225"/>
              <a:gd name="connsiteY4" fmla="*/ 0 h 1552575"/>
              <a:gd name="connsiteX5" fmla="*/ 0 w 2562225"/>
              <a:gd name="connsiteY5" fmla="*/ 114300 h 1552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62225" h="1552575">
                <a:moveTo>
                  <a:pt x="0" y="114300"/>
                </a:moveTo>
                <a:lnTo>
                  <a:pt x="161925" y="914400"/>
                </a:lnTo>
                <a:lnTo>
                  <a:pt x="85725" y="1485900"/>
                </a:lnTo>
                <a:lnTo>
                  <a:pt x="2400300" y="1552575"/>
                </a:lnTo>
                <a:lnTo>
                  <a:pt x="2562225" y="0"/>
                </a:lnTo>
                <a:lnTo>
                  <a:pt x="0" y="114300"/>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fr-FR" sz="1100" dirty="0">
              <a:solidFill>
                <a:schemeClr val="tx1"/>
              </a:solidFill>
              <a:latin typeface="Arial" panose="020B0604020202020204" pitchFamily="34" charset="0"/>
              <a:cs typeface="Arial" panose="020B0604020202020204" pitchFamily="34" charset="0"/>
            </a:endParaRPr>
          </a:p>
          <a:p>
            <a:pPr algn="ctr"/>
            <a:endParaRPr lang="fr-FR" sz="1100" dirty="0">
              <a:solidFill>
                <a:schemeClr val="tx1"/>
              </a:solidFill>
              <a:latin typeface="Arial" panose="020B0604020202020204" pitchFamily="34" charset="0"/>
              <a:cs typeface="Arial" panose="020B0604020202020204" pitchFamily="34" charset="0"/>
            </a:endParaRPr>
          </a:p>
          <a:p>
            <a:pPr algn="ctr"/>
            <a:r>
              <a:rPr lang="fr-FR" sz="1100" i="1" dirty="0">
                <a:solidFill>
                  <a:schemeClr val="tx1"/>
                </a:solidFill>
                <a:latin typeface="Arial" panose="020B0604020202020204" pitchFamily="34" charset="0"/>
                <a:cs typeface="Arial" panose="020B0604020202020204" pitchFamily="34" charset="0"/>
              </a:rPr>
              <a:t>'Mon fils nie complètement ma maladie"</a:t>
            </a:r>
            <a:br>
              <a:rPr lang="fr-FR" sz="1100" dirty="0">
                <a:latin typeface="Arial" panose="020B0604020202020204" pitchFamily="34" charset="0"/>
                <a:cs typeface="Arial" panose="020B0604020202020204" pitchFamily="34" charset="0"/>
              </a:rPr>
            </a:br>
            <a:endParaRPr lang="fr-FR" sz="1100" dirty="0">
              <a:solidFill>
                <a:schemeClr val="tx1"/>
              </a:solidFill>
              <a:latin typeface="Arial" panose="020B0604020202020204" pitchFamily="34" charset="0"/>
              <a:cs typeface="Arial" panose="020B0604020202020204" pitchFamily="34" charset="0"/>
            </a:endParaRPr>
          </a:p>
        </p:txBody>
      </p:sp>
      <p:sp>
        <p:nvSpPr>
          <p:cNvPr id="16" name="Forme libre : forme 15">
            <a:extLst>
              <a:ext uri="{FF2B5EF4-FFF2-40B4-BE49-F238E27FC236}">
                <a16:creationId xmlns:a16="http://schemas.microsoft.com/office/drawing/2014/main" id="{6DCA26BA-A794-DF9B-E699-AAA702C690A2}"/>
              </a:ext>
            </a:extLst>
          </p:cNvPr>
          <p:cNvSpPr/>
          <p:nvPr/>
        </p:nvSpPr>
        <p:spPr>
          <a:xfrm>
            <a:off x="8543048" y="3796474"/>
            <a:ext cx="3512714" cy="1577930"/>
          </a:xfrm>
          <a:custGeom>
            <a:avLst/>
            <a:gdLst>
              <a:gd name="connsiteX0" fmla="*/ 0 w 2562225"/>
              <a:gd name="connsiteY0" fmla="*/ 114300 h 1552575"/>
              <a:gd name="connsiteX1" fmla="*/ 161925 w 2562225"/>
              <a:gd name="connsiteY1" fmla="*/ 914400 h 1552575"/>
              <a:gd name="connsiteX2" fmla="*/ 85725 w 2562225"/>
              <a:gd name="connsiteY2" fmla="*/ 1485900 h 1552575"/>
              <a:gd name="connsiteX3" fmla="*/ 2400300 w 2562225"/>
              <a:gd name="connsiteY3" fmla="*/ 1552575 h 1552575"/>
              <a:gd name="connsiteX4" fmla="*/ 2562225 w 2562225"/>
              <a:gd name="connsiteY4" fmla="*/ 0 h 1552575"/>
              <a:gd name="connsiteX5" fmla="*/ 0 w 2562225"/>
              <a:gd name="connsiteY5" fmla="*/ 114300 h 1552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62225" h="1552575">
                <a:moveTo>
                  <a:pt x="0" y="114300"/>
                </a:moveTo>
                <a:lnTo>
                  <a:pt x="161925" y="914400"/>
                </a:lnTo>
                <a:lnTo>
                  <a:pt x="85725" y="1485900"/>
                </a:lnTo>
                <a:lnTo>
                  <a:pt x="2400300" y="1552575"/>
                </a:lnTo>
                <a:lnTo>
                  <a:pt x="2562225" y="0"/>
                </a:lnTo>
                <a:lnTo>
                  <a:pt x="0" y="114300"/>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fr-FR" sz="1100" dirty="0">
              <a:solidFill>
                <a:schemeClr val="tx1"/>
              </a:solidFill>
              <a:latin typeface="Arial" panose="020B0604020202020204" pitchFamily="34" charset="0"/>
              <a:cs typeface="Arial" panose="020B0604020202020204" pitchFamily="34" charset="0"/>
            </a:endParaRPr>
          </a:p>
          <a:p>
            <a:pPr algn="ctr"/>
            <a:r>
              <a:rPr lang="fr-FR" sz="1100" i="1" dirty="0">
                <a:solidFill>
                  <a:schemeClr val="tx1"/>
                </a:solidFill>
                <a:latin typeface="Arial" panose="020B0604020202020204" pitchFamily="34" charset="0"/>
                <a:cs typeface="Arial" panose="020B0604020202020204" pitchFamily="34" charset="0"/>
              </a:rPr>
              <a:t>Le médecin qui m'a annoncé la maladie a été odieux, me culpabilisant de mon état. Je suis passée par une période très difficile. Heureusement pour moi j'ai été suivie par une oncologue formidable qui </a:t>
            </a:r>
            <a:r>
              <a:rPr lang="fr-FR" sz="1100" b="1" i="1" dirty="0">
                <a:solidFill>
                  <a:schemeClr val="tx1"/>
                </a:solidFill>
                <a:latin typeface="Arial" panose="020B0604020202020204" pitchFamily="34" charset="0"/>
                <a:cs typeface="Arial" panose="020B0604020202020204" pitchFamily="34" charset="0"/>
              </a:rPr>
              <a:t>m'a redonné confiance et par une psychologue qui m'a aidé à accepter la maladie".</a:t>
            </a:r>
            <a:br>
              <a:rPr lang="fr-FR" sz="1100" b="1" dirty="0">
                <a:solidFill>
                  <a:schemeClr val="tx1"/>
                </a:solidFill>
                <a:latin typeface="Arial" panose="020B0604020202020204" pitchFamily="34" charset="0"/>
                <a:cs typeface="Arial" panose="020B0604020202020204" pitchFamily="34" charset="0"/>
              </a:rPr>
            </a:br>
            <a:endParaRPr lang="fr-FR" sz="1100" b="1" dirty="0">
              <a:solidFill>
                <a:schemeClr val="tx1"/>
              </a:solidFill>
              <a:latin typeface="Arial" panose="020B0604020202020204" pitchFamily="34" charset="0"/>
              <a:ea typeface="Inter"/>
              <a:cs typeface="Arial" panose="020B0604020202020204" pitchFamily="34" charset="0"/>
            </a:endParaRPr>
          </a:p>
        </p:txBody>
      </p:sp>
      <p:pic>
        <p:nvPicPr>
          <p:cNvPr id="18" name="Google Shape;224;p10" descr="Une image contenant Graphique, cercle, conception&#10;&#10;Description générée automatiquement">
            <a:extLst>
              <a:ext uri="{FF2B5EF4-FFF2-40B4-BE49-F238E27FC236}">
                <a16:creationId xmlns:a16="http://schemas.microsoft.com/office/drawing/2014/main" id="{E6B1648E-7B3A-7D41-7CDA-6F8061DDCFF2}"/>
              </a:ext>
            </a:extLst>
          </p:cNvPr>
          <p:cNvPicPr preferRelativeResize="0"/>
          <p:nvPr/>
        </p:nvPicPr>
        <p:blipFill rotWithShape="1">
          <a:blip r:embed="rId2">
            <a:alphaModFix/>
          </a:blip>
          <a:srcRect/>
          <a:stretch/>
        </p:blipFill>
        <p:spPr>
          <a:xfrm>
            <a:off x="7254341" y="3882916"/>
            <a:ext cx="1183171" cy="1111249"/>
          </a:xfrm>
          <a:prstGeom prst="rect">
            <a:avLst/>
          </a:prstGeom>
          <a:noFill/>
          <a:ln>
            <a:noFill/>
          </a:ln>
        </p:spPr>
      </p:pic>
      <p:pic>
        <p:nvPicPr>
          <p:cNvPr id="19" name="Picture 6" descr="Une image contenant sport, cercle, boule de billard&#10;&#10;Description générée automatiquement">
            <a:extLst>
              <a:ext uri="{FF2B5EF4-FFF2-40B4-BE49-F238E27FC236}">
                <a16:creationId xmlns:a16="http://schemas.microsoft.com/office/drawing/2014/main" id="{FABE6FAB-4375-09AC-5C5A-0CB32C4D733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66593" y="1882551"/>
            <a:ext cx="1028700" cy="1019176"/>
          </a:xfrm>
          <a:prstGeom prst="rect">
            <a:avLst/>
          </a:prstGeom>
          <a:noFill/>
          <a:extLst>
            <a:ext uri="{909E8E84-426E-40DD-AFC4-6F175D3DCCD1}">
              <a14:hiddenFill xmlns:a14="http://schemas.microsoft.com/office/drawing/2010/main">
                <a:solidFill>
                  <a:srgbClr val="FFFFFF"/>
                </a:solidFill>
              </a14:hiddenFill>
            </a:ext>
          </a:extLst>
        </p:spPr>
      </p:pic>
      <p:sp>
        <p:nvSpPr>
          <p:cNvPr id="20" name="Forme libre : forme 19">
            <a:extLst>
              <a:ext uri="{FF2B5EF4-FFF2-40B4-BE49-F238E27FC236}">
                <a16:creationId xmlns:a16="http://schemas.microsoft.com/office/drawing/2014/main" id="{F86A9651-E7D1-58E5-4B6B-9B1081F59A47}"/>
              </a:ext>
            </a:extLst>
          </p:cNvPr>
          <p:cNvSpPr/>
          <p:nvPr/>
        </p:nvSpPr>
        <p:spPr>
          <a:xfrm>
            <a:off x="7664087" y="1544955"/>
            <a:ext cx="3709206" cy="1902661"/>
          </a:xfrm>
          <a:custGeom>
            <a:avLst/>
            <a:gdLst>
              <a:gd name="connsiteX0" fmla="*/ 0 w 2562225"/>
              <a:gd name="connsiteY0" fmla="*/ 114300 h 1552575"/>
              <a:gd name="connsiteX1" fmla="*/ 161925 w 2562225"/>
              <a:gd name="connsiteY1" fmla="*/ 914400 h 1552575"/>
              <a:gd name="connsiteX2" fmla="*/ 85725 w 2562225"/>
              <a:gd name="connsiteY2" fmla="*/ 1485900 h 1552575"/>
              <a:gd name="connsiteX3" fmla="*/ 2400300 w 2562225"/>
              <a:gd name="connsiteY3" fmla="*/ 1552575 h 1552575"/>
              <a:gd name="connsiteX4" fmla="*/ 2562225 w 2562225"/>
              <a:gd name="connsiteY4" fmla="*/ 0 h 1552575"/>
              <a:gd name="connsiteX5" fmla="*/ 0 w 2562225"/>
              <a:gd name="connsiteY5" fmla="*/ 114300 h 1552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62225" h="1552575">
                <a:moveTo>
                  <a:pt x="0" y="114300"/>
                </a:moveTo>
                <a:lnTo>
                  <a:pt x="161925" y="914400"/>
                </a:lnTo>
                <a:lnTo>
                  <a:pt x="85725" y="1485900"/>
                </a:lnTo>
                <a:lnTo>
                  <a:pt x="2400300" y="1552575"/>
                </a:lnTo>
                <a:lnTo>
                  <a:pt x="2562225" y="0"/>
                </a:lnTo>
                <a:lnTo>
                  <a:pt x="0" y="114300"/>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fr-FR" sz="1100" dirty="0">
              <a:solidFill>
                <a:schemeClr val="tx1"/>
              </a:solidFill>
              <a:latin typeface="Arial" panose="020B0604020202020204" pitchFamily="34" charset="0"/>
              <a:cs typeface="Arial" panose="020B0604020202020204" pitchFamily="34" charset="0"/>
            </a:endParaRPr>
          </a:p>
          <a:p>
            <a:pPr algn="ctr"/>
            <a:r>
              <a:rPr lang="fr-FR" sz="1100" b="1" i="1" dirty="0">
                <a:solidFill>
                  <a:schemeClr val="tx1"/>
                </a:solidFill>
                <a:latin typeface="Arial" panose="020B0604020202020204" pitchFamily="34" charset="0"/>
                <a:cs typeface="Arial" panose="020B0604020202020204" pitchFamily="34" charset="0"/>
              </a:rPr>
              <a:t>C’est la double peine. </a:t>
            </a:r>
            <a:r>
              <a:rPr lang="fr-FR" sz="1100" i="1" dirty="0">
                <a:solidFill>
                  <a:schemeClr val="tx1"/>
                </a:solidFill>
                <a:latin typeface="Arial" panose="020B0604020202020204" pitchFamily="34" charset="0"/>
                <a:cs typeface="Arial" panose="020B0604020202020204" pitchFamily="34" charset="0"/>
              </a:rPr>
              <a:t>On a l’impression que toute la vie se bouche. Je me rends compte que je ne prends plus le temps pour les gestes du quotidien, préparer un repas par exemple, car je suis trop fatiguée par les démarches administratives. </a:t>
            </a:r>
            <a:r>
              <a:rPr lang="fr-FR" sz="1100" b="1" i="1" dirty="0">
                <a:solidFill>
                  <a:schemeClr val="tx1"/>
                </a:solidFill>
                <a:latin typeface="Arial" panose="020B0604020202020204" pitchFamily="34" charset="0"/>
                <a:cs typeface="Arial" panose="020B0604020202020204" pitchFamily="34" charset="0"/>
              </a:rPr>
              <a:t>La Ligue a été mon repère dans la jungle des acteurs </a:t>
            </a:r>
            <a:r>
              <a:rPr lang="fr-FR" sz="1100" i="1" dirty="0">
                <a:solidFill>
                  <a:schemeClr val="tx1"/>
                </a:solidFill>
                <a:latin typeface="Arial" panose="020B0604020202020204" pitchFamily="34" charset="0"/>
                <a:cs typeface="Arial" panose="020B0604020202020204" pitchFamily="34" charset="0"/>
              </a:rPr>
              <a:t>»</a:t>
            </a:r>
            <a:br>
              <a:rPr lang="fr-FR" sz="1100" dirty="0">
                <a:latin typeface="Arial" panose="020B0604020202020204" pitchFamily="34" charset="0"/>
                <a:cs typeface="Arial" panose="020B0604020202020204" pitchFamily="34" charset="0"/>
              </a:rPr>
            </a:br>
            <a:endParaRPr lang="fr-FR" sz="1100" dirty="0">
              <a:solidFill>
                <a:schemeClr val="tx1"/>
              </a:solidFill>
              <a:latin typeface="Arial" panose="020B0604020202020204" pitchFamily="34" charset="0"/>
              <a:ea typeface="Inter"/>
              <a:cs typeface="Arial" panose="020B0604020202020204" pitchFamily="34" charset="0"/>
            </a:endParaRPr>
          </a:p>
        </p:txBody>
      </p:sp>
    </p:spTree>
    <p:extLst>
      <p:ext uri="{BB962C8B-B14F-4D97-AF65-F5344CB8AC3E}">
        <p14:creationId xmlns:p14="http://schemas.microsoft.com/office/powerpoint/2010/main" val="13543476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9D235DC-5D36-AE49-BAD6-D89C9C1122E5}"/>
              </a:ext>
            </a:extLst>
          </p:cNvPr>
          <p:cNvSpPr>
            <a:spLocks noGrp="1"/>
          </p:cNvSpPr>
          <p:nvPr>
            <p:ph type="title"/>
          </p:nvPr>
        </p:nvSpPr>
        <p:spPr>
          <a:xfrm>
            <a:off x="7636810" y="1201331"/>
            <a:ext cx="3776770" cy="2469974"/>
          </a:xfrm>
        </p:spPr>
        <p:txBody>
          <a:bodyPr vert="horz" lIns="91440" tIns="45720" rIns="91440" bIns="45720" rtlCol="0" anchor="b">
            <a:normAutofit/>
          </a:bodyPr>
          <a:lstStyle/>
          <a:p>
            <a:pPr algn="ctr"/>
            <a:r>
              <a:rPr lang="en-US" sz="3600" kern="1200">
                <a:solidFill>
                  <a:schemeClr val="tx1"/>
                </a:solidFill>
                <a:latin typeface="+mj-lt"/>
                <a:ea typeface="+mj-ea"/>
                <a:cs typeface="+mj-cs"/>
              </a:rPr>
              <a:t>                                 Rèves    ou      Réalités</a:t>
            </a:r>
          </a:p>
        </p:txBody>
      </p:sp>
      <p:pic>
        <p:nvPicPr>
          <p:cNvPr id="5" name="Picture 2">
            <a:extLst>
              <a:ext uri="{FF2B5EF4-FFF2-40B4-BE49-F238E27FC236}">
                <a16:creationId xmlns:a16="http://schemas.microsoft.com/office/drawing/2014/main" id="{F644FB9A-AA4C-94FC-CDB3-01B11472C89B}"/>
              </a:ext>
            </a:extLst>
          </p:cNvPr>
          <p:cNvPicPr>
            <a:picLocks noGrp="1" noChangeAspect="1" noChangeArrowheads="1"/>
          </p:cNvPicPr>
          <p:nvPr>
            <p:ph sz="half" idx="2"/>
          </p:nvPr>
        </p:nvPicPr>
        <p:blipFill>
          <a:blip r:embed="rId2" cstate="print"/>
          <a:srcRect t="15265" r="1" b="9438"/>
          <a:stretch>
            <a:fillRect/>
          </a:stretch>
        </p:blipFill>
        <p:spPr bwMode="auto">
          <a:xfrm>
            <a:off x="1" y="-6220"/>
            <a:ext cx="6834704" cy="3435220"/>
          </a:xfrm>
          <a:prstGeom prst="rect">
            <a:avLst/>
          </a:prstGeom>
          <a:noFill/>
        </p:spPr>
      </p:pic>
      <p:pic>
        <p:nvPicPr>
          <p:cNvPr id="4" name="Picture 2" descr="Le viaduc de Millau – Guide touristique | Tourisme Aveyron">
            <a:extLst>
              <a:ext uri="{FF2B5EF4-FFF2-40B4-BE49-F238E27FC236}">
                <a16:creationId xmlns:a16="http://schemas.microsoft.com/office/drawing/2014/main" id="{252E2D4A-CD41-F224-60A6-C6F9323AFE3C}"/>
              </a:ext>
            </a:extLst>
          </p:cNvP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t="21765" r="-1" b="13614"/>
          <a:stretch>
            <a:fillRect/>
          </a:stretch>
        </p:blipFill>
        <p:spPr bwMode="auto">
          <a:xfrm>
            <a:off x="20" y="3421316"/>
            <a:ext cx="6834685" cy="3442904"/>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a:extLst>
              <a:ext uri="{FF2B5EF4-FFF2-40B4-BE49-F238E27FC236}">
                <a16:creationId xmlns:a16="http://schemas.microsoft.com/office/drawing/2014/main" id="{56A77200-9B15-84B5-E871-73F17539A4B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6821587" y="0"/>
            <a:ext cx="123362" cy="6858000"/>
            <a:chOff x="12068638" y="0"/>
            <a:chExt cx="123362" cy="6858000"/>
          </a:xfrm>
        </p:grpSpPr>
        <p:sp>
          <p:nvSpPr>
            <p:cNvPr id="11" name="Rectangle 10">
              <a:extLst>
                <a:ext uri="{FF2B5EF4-FFF2-40B4-BE49-F238E27FC236}">
                  <a16:creationId xmlns:a16="http://schemas.microsoft.com/office/drawing/2014/main" id="{5B540573-733D-FA67-D382-3799975FDB0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2068638" y="0"/>
              <a:ext cx="123362" cy="6858000"/>
            </a:xfrm>
            <a:prstGeom prst="rect">
              <a:avLst/>
            </a:prstGeom>
            <a:gradFill>
              <a:gsLst>
                <a:gs pos="0">
                  <a:schemeClr val="accent2"/>
                </a:gs>
                <a:gs pos="100000">
                  <a:schemeClr val="accent5"/>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7EB61ECF-3E3B-DC04-6A1B-7AE8BF3C5AC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2068638" y="3527553"/>
              <a:ext cx="123362" cy="3330447"/>
            </a:xfrm>
            <a:prstGeom prst="rect">
              <a:avLst/>
            </a:prstGeom>
            <a:gradFill>
              <a:gsLst>
                <a:gs pos="27000">
                  <a:schemeClr val="accent5">
                    <a:alpha val="0"/>
                  </a:schemeClr>
                </a:gs>
                <a:gs pos="100000">
                  <a:schemeClr val="accent5">
                    <a:lumMod val="60000"/>
                    <a:lumOff val="4000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6495559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2657B6-5DFB-1B1A-435C-7C83B2A04170}"/>
            </a:ext>
          </a:extLst>
        </p:cNvPr>
        <p:cNvGrpSpPr/>
        <p:nvPr/>
      </p:nvGrpSpPr>
      <p:grpSpPr>
        <a:xfrm>
          <a:off x="0" y="0"/>
          <a:ext cx="0" cy="0"/>
          <a:chOff x="0" y="0"/>
          <a:chExt cx="0" cy="0"/>
        </a:xfrm>
      </p:grpSpPr>
      <p:sp>
        <p:nvSpPr>
          <p:cNvPr id="6" name="Espace réservé du numéro de diapositive 5">
            <a:extLst>
              <a:ext uri="{FF2B5EF4-FFF2-40B4-BE49-F238E27FC236}">
                <a16:creationId xmlns:a16="http://schemas.microsoft.com/office/drawing/2014/main" id="{C66F1150-7385-42DE-58D0-8F785B22DC65}"/>
              </a:ext>
            </a:extLst>
          </p:cNvPr>
          <p:cNvSpPr>
            <a:spLocks noGrp="1"/>
          </p:cNvSpPr>
          <p:nvPr>
            <p:ph type="sldNum" sz="quarter" idx="12"/>
          </p:nvPr>
        </p:nvSpPr>
        <p:spPr/>
        <p:txBody>
          <a:bodyPr/>
          <a:lstStyle/>
          <a:p>
            <a:fld id="{0334CA73-E165-43C3-A7BE-6A64DCE862CA}" type="slidenum">
              <a:rPr lang="fr-FR" smtClean="0"/>
              <a:t>15</a:t>
            </a:fld>
            <a:endParaRPr lang="fr-FR"/>
          </a:p>
        </p:txBody>
      </p:sp>
      <p:pic>
        <p:nvPicPr>
          <p:cNvPr id="7" name="Image 6">
            <a:extLst>
              <a:ext uri="{FF2B5EF4-FFF2-40B4-BE49-F238E27FC236}">
                <a16:creationId xmlns:a16="http://schemas.microsoft.com/office/drawing/2014/main" id="{35D72644-8614-25E5-4D5E-4262E1A118FA}"/>
              </a:ext>
            </a:extLst>
          </p:cNvPr>
          <p:cNvPicPr>
            <a:picLocks noChangeAspect="1"/>
          </p:cNvPicPr>
          <p:nvPr/>
        </p:nvPicPr>
        <p:blipFill>
          <a:blip r:embed="rId3"/>
          <a:stretch>
            <a:fillRect/>
          </a:stretch>
        </p:blipFill>
        <p:spPr>
          <a:xfrm>
            <a:off x="7364410" y="0"/>
            <a:ext cx="4827590" cy="6858000"/>
          </a:xfrm>
          <a:prstGeom prst="rect">
            <a:avLst/>
          </a:prstGeom>
        </p:spPr>
      </p:pic>
      <p:sp>
        <p:nvSpPr>
          <p:cNvPr id="3" name="Titre 1">
            <a:extLst>
              <a:ext uri="{FF2B5EF4-FFF2-40B4-BE49-F238E27FC236}">
                <a16:creationId xmlns:a16="http://schemas.microsoft.com/office/drawing/2014/main" id="{C5D545ED-96F9-9A0C-18D1-9C92C7985C62}"/>
              </a:ext>
            </a:extLst>
          </p:cNvPr>
          <p:cNvSpPr>
            <a:spLocks noGrp="1"/>
          </p:cNvSpPr>
          <p:nvPr>
            <p:ph type="title"/>
          </p:nvPr>
        </p:nvSpPr>
        <p:spPr>
          <a:xfrm>
            <a:off x="139772" y="596926"/>
            <a:ext cx="6535348" cy="488318"/>
          </a:xfrm>
        </p:spPr>
        <p:txBody>
          <a:bodyPr>
            <a:normAutofit fontScale="90000"/>
          </a:bodyPr>
          <a:lstStyle/>
          <a:p>
            <a:r>
              <a:rPr lang="fr-FR" sz="2400" dirty="0"/>
              <a:t>Rapport 2018/2019 de l’Observatoire sociétal des cancers</a:t>
            </a:r>
          </a:p>
        </p:txBody>
      </p:sp>
      <p:sp>
        <p:nvSpPr>
          <p:cNvPr id="4" name="Espace réservé du contenu 5">
            <a:extLst>
              <a:ext uri="{FF2B5EF4-FFF2-40B4-BE49-F238E27FC236}">
                <a16:creationId xmlns:a16="http://schemas.microsoft.com/office/drawing/2014/main" id="{2896E272-F506-0CA8-C8C5-0F88F4AD5C51}"/>
              </a:ext>
            </a:extLst>
          </p:cNvPr>
          <p:cNvSpPr>
            <a:spLocks noGrp="1"/>
          </p:cNvSpPr>
          <p:nvPr>
            <p:ph sz="half" idx="2"/>
          </p:nvPr>
        </p:nvSpPr>
        <p:spPr>
          <a:xfrm>
            <a:off x="139772" y="1828572"/>
            <a:ext cx="6535348" cy="3538502"/>
          </a:xfrm>
        </p:spPr>
        <p:txBody>
          <a:bodyPr/>
          <a:lstStyle/>
          <a:p>
            <a:r>
              <a:rPr lang="fr-FR" sz="2000" dirty="0"/>
              <a:t>Depuis 2008, l’Observatoire sociétal des cancers de la Ligue a réalisé plusieurs enquêtes sur le vécu de la maladie et de ses conséquences.</a:t>
            </a:r>
          </a:p>
          <a:p>
            <a:endParaRPr lang="fr-FR" sz="2000" dirty="0"/>
          </a:p>
          <a:p>
            <a:r>
              <a:rPr lang="fr-FR" sz="2000" dirty="0"/>
              <a:t>Son dernier rapport portait sur « l’épreuve du parcours de soins », avec un bilan de l’expérience des personnes malades.</a:t>
            </a:r>
          </a:p>
          <a:p>
            <a:endParaRPr lang="fr-FR" sz="2000" dirty="0"/>
          </a:p>
          <a:p>
            <a:r>
              <a:rPr lang="fr-FR" sz="2000" dirty="0"/>
              <a:t>Le dispositif d’annonce comptait parmi les exemples concrets de ce vécu.</a:t>
            </a:r>
          </a:p>
        </p:txBody>
      </p:sp>
    </p:spTree>
    <p:extLst>
      <p:ext uri="{BB962C8B-B14F-4D97-AF65-F5344CB8AC3E}">
        <p14:creationId xmlns:p14="http://schemas.microsoft.com/office/powerpoint/2010/main" val="4984855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0CE689-31C3-595D-2A88-90721CD1CAF4}"/>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B2D2DFD5-171A-7230-28BE-2385B5CA070A}"/>
              </a:ext>
            </a:extLst>
          </p:cNvPr>
          <p:cNvSpPr>
            <a:spLocks noGrp="1"/>
          </p:cNvSpPr>
          <p:nvPr>
            <p:ph type="title"/>
          </p:nvPr>
        </p:nvSpPr>
        <p:spPr>
          <a:xfrm>
            <a:off x="139772" y="341917"/>
            <a:ext cx="11912456" cy="488318"/>
          </a:xfrm>
        </p:spPr>
        <p:txBody>
          <a:bodyPr/>
          <a:lstStyle/>
          <a:p>
            <a:r>
              <a:rPr lang="fr-FR" sz="2400" dirty="0"/>
              <a:t>En 2018, un vécu mitigé du parcours de soins</a:t>
            </a:r>
          </a:p>
        </p:txBody>
      </p:sp>
      <p:sp>
        <p:nvSpPr>
          <p:cNvPr id="6" name="Espace réservé du numéro de diapositive 5">
            <a:extLst>
              <a:ext uri="{FF2B5EF4-FFF2-40B4-BE49-F238E27FC236}">
                <a16:creationId xmlns:a16="http://schemas.microsoft.com/office/drawing/2014/main" id="{D6637632-D09F-2360-0EB6-6CE855553640}"/>
              </a:ext>
            </a:extLst>
          </p:cNvPr>
          <p:cNvSpPr>
            <a:spLocks noGrp="1"/>
          </p:cNvSpPr>
          <p:nvPr>
            <p:ph type="sldNum" sz="quarter" idx="12"/>
          </p:nvPr>
        </p:nvSpPr>
        <p:spPr/>
        <p:txBody>
          <a:bodyPr/>
          <a:lstStyle/>
          <a:p>
            <a:fld id="{0334CA73-E165-43C3-A7BE-6A64DCE862CA}" type="slidenum">
              <a:rPr lang="fr-FR" smtClean="0"/>
              <a:t>16</a:t>
            </a:fld>
            <a:endParaRPr lang="fr-FR"/>
          </a:p>
        </p:txBody>
      </p:sp>
      <p:pic>
        <p:nvPicPr>
          <p:cNvPr id="3" name="Image 2">
            <a:extLst>
              <a:ext uri="{FF2B5EF4-FFF2-40B4-BE49-F238E27FC236}">
                <a16:creationId xmlns:a16="http://schemas.microsoft.com/office/drawing/2014/main" id="{E73A6607-42A8-A671-A5D4-2C171A4897E7}"/>
              </a:ext>
            </a:extLst>
          </p:cNvPr>
          <p:cNvPicPr>
            <a:picLocks noChangeAspect="1"/>
          </p:cNvPicPr>
          <p:nvPr/>
        </p:nvPicPr>
        <p:blipFill>
          <a:blip r:embed="rId2"/>
          <a:stretch>
            <a:fillRect/>
          </a:stretch>
        </p:blipFill>
        <p:spPr>
          <a:xfrm>
            <a:off x="2690488" y="3426241"/>
            <a:ext cx="6811021" cy="2425222"/>
          </a:xfrm>
          <a:prstGeom prst="rect">
            <a:avLst/>
          </a:prstGeom>
        </p:spPr>
      </p:pic>
      <p:pic>
        <p:nvPicPr>
          <p:cNvPr id="7" name="Image 6">
            <a:extLst>
              <a:ext uri="{FF2B5EF4-FFF2-40B4-BE49-F238E27FC236}">
                <a16:creationId xmlns:a16="http://schemas.microsoft.com/office/drawing/2014/main" id="{6520A9D5-1B6F-EA8A-98DC-0AEE85A6766B}"/>
              </a:ext>
            </a:extLst>
          </p:cNvPr>
          <p:cNvPicPr>
            <a:picLocks noChangeAspect="1"/>
          </p:cNvPicPr>
          <p:nvPr/>
        </p:nvPicPr>
        <p:blipFill>
          <a:blip r:embed="rId3"/>
          <a:stretch>
            <a:fillRect/>
          </a:stretch>
        </p:blipFill>
        <p:spPr>
          <a:xfrm>
            <a:off x="2818914" y="1476198"/>
            <a:ext cx="6554171" cy="1366558"/>
          </a:xfrm>
          <a:prstGeom prst="rect">
            <a:avLst/>
          </a:prstGeom>
        </p:spPr>
      </p:pic>
    </p:spTree>
    <p:extLst>
      <p:ext uri="{BB962C8B-B14F-4D97-AF65-F5344CB8AC3E}">
        <p14:creationId xmlns:p14="http://schemas.microsoft.com/office/powerpoint/2010/main" val="28115205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A6B799-6CAC-BF6B-8181-1340330B1F98}"/>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84BF40DC-241B-E0F7-634E-634FAC3EC993}"/>
              </a:ext>
            </a:extLst>
          </p:cNvPr>
          <p:cNvSpPr>
            <a:spLocks noGrp="1"/>
          </p:cNvSpPr>
          <p:nvPr>
            <p:ph type="title"/>
          </p:nvPr>
        </p:nvSpPr>
        <p:spPr>
          <a:xfrm>
            <a:off x="139772" y="341917"/>
            <a:ext cx="11912456" cy="488318"/>
          </a:xfrm>
        </p:spPr>
        <p:txBody>
          <a:bodyPr/>
          <a:lstStyle/>
          <a:p>
            <a:r>
              <a:rPr lang="fr-FR" sz="2400" dirty="0"/>
              <a:t>Une coordination nécessaire entre les professionnels de santé</a:t>
            </a:r>
          </a:p>
        </p:txBody>
      </p:sp>
      <p:sp>
        <p:nvSpPr>
          <p:cNvPr id="6" name="Espace réservé du numéro de diapositive 5">
            <a:extLst>
              <a:ext uri="{FF2B5EF4-FFF2-40B4-BE49-F238E27FC236}">
                <a16:creationId xmlns:a16="http://schemas.microsoft.com/office/drawing/2014/main" id="{AB1DA6E6-62D0-B152-61AB-577545EC27A5}"/>
              </a:ext>
            </a:extLst>
          </p:cNvPr>
          <p:cNvSpPr>
            <a:spLocks noGrp="1"/>
          </p:cNvSpPr>
          <p:nvPr>
            <p:ph type="sldNum" sz="quarter" idx="12"/>
          </p:nvPr>
        </p:nvSpPr>
        <p:spPr/>
        <p:txBody>
          <a:bodyPr/>
          <a:lstStyle/>
          <a:p>
            <a:fld id="{0334CA73-E165-43C3-A7BE-6A64DCE862CA}" type="slidenum">
              <a:rPr lang="fr-FR" smtClean="0"/>
              <a:t>17</a:t>
            </a:fld>
            <a:endParaRPr lang="fr-FR"/>
          </a:p>
        </p:txBody>
      </p:sp>
      <p:sp>
        <p:nvSpPr>
          <p:cNvPr id="4" name="ZoneTexte 3">
            <a:extLst>
              <a:ext uri="{FF2B5EF4-FFF2-40B4-BE49-F238E27FC236}">
                <a16:creationId xmlns:a16="http://schemas.microsoft.com/office/drawing/2014/main" id="{283B3CC5-ED2C-5102-B286-F8190D8AA400}"/>
              </a:ext>
            </a:extLst>
          </p:cNvPr>
          <p:cNvSpPr txBox="1"/>
          <p:nvPr/>
        </p:nvSpPr>
        <p:spPr>
          <a:xfrm>
            <a:off x="270425" y="1720839"/>
            <a:ext cx="7682950" cy="3416320"/>
          </a:xfrm>
          <a:prstGeom prst="rect">
            <a:avLst/>
          </a:prstGeom>
          <a:noFill/>
        </p:spPr>
        <p:txBody>
          <a:bodyPr wrap="square">
            <a:spAutoFit/>
          </a:bodyPr>
          <a:lstStyle/>
          <a:p>
            <a:r>
              <a:rPr lang="fr-FR" dirty="0"/>
              <a:t>Dans l’enquête « Face au cancer, l’épreuve du parcours de soins », </a:t>
            </a:r>
            <a:r>
              <a:rPr lang="fr-FR" b="1" dirty="0"/>
              <a:t>43% des répondants ont ressenti un manque de coordination entre les professionnels de santé pendant leur parcours de soins</a:t>
            </a:r>
            <a:r>
              <a:rPr lang="fr-FR" dirty="0"/>
              <a:t>, que soit au sein de l’hôpital, entre deux établissements différents ou autre l’hôpital et la ville. </a:t>
            </a:r>
          </a:p>
          <a:p>
            <a:endParaRPr lang="fr-FR" dirty="0"/>
          </a:p>
          <a:p>
            <a:r>
              <a:rPr lang="fr-FR" dirty="0"/>
              <a:t>Or, le vécu du parcours de soins est bien meilleur dès lors que les personnes n’ont pas ressenti ce manque de coordination entre les professionnels soignants. </a:t>
            </a:r>
          </a:p>
          <a:p>
            <a:endParaRPr lang="fr-FR" dirty="0"/>
          </a:p>
          <a:p>
            <a:r>
              <a:rPr lang="fr-FR" dirty="0"/>
              <a:t>En effet, l’accompagnement par les soignants apparaît optimal lorsqu’il est régulier et continu.</a:t>
            </a:r>
          </a:p>
        </p:txBody>
      </p:sp>
      <p:pic>
        <p:nvPicPr>
          <p:cNvPr id="5" name="Image 4">
            <a:extLst>
              <a:ext uri="{FF2B5EF4-FFF2-40B4-BE49-F238E27FC236}">
                <a16:creationId xmlns:a16="http://schemas.microsoft.com/office/drawing/2014/main" id="{1042DD2C-7526-A659-7BB4-E4EF3B504859}"/>
              </a:ext>
            </a:extLst>
          </p:cNvPr>
          <p:cNvPicPr>
            <a:picLocks noChangeAspect="1"/>
          </p:cNvPicPr>
          <p:nvPr/>
        </p:nvPicPr>
        <p:blipFill>
          <a:blip r:embed="rId2"/>
          <a:stretch>
            <a:fillRect/>
          </a:stretch>
        </p:blipFill>
        <p:spPr>
          <a:xfrm>
            <a:off x="8587143" y="2236555"/>
            <a:ext cx="2662199" cy="2384887"/>
          </a:xfrm>
          <a:prstGeom prst="rect">
            <a:avLst/>
          </a:prstGeom>
        </p:spPr>
      </p:pic>
    </p:spTree>
    <p:extLst>
      <p:ext uri="{BB962C8B-B14F-4D97-AF65-F5344CB8AC3E}">
        <p14:creationId xmlns:p14="http://schemas.microsoft.com/office/powerpoint/2010/main" val="297483078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223329-414B-3150-712A-0E89F2281266}"/>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728FF1E3-15AF-43FE-8170-708B989A0FF1}"/>
              </a:ext>
            </a:extLst>
          </p:cNvPr>
          <p:cNvSpPr>
            <a:spLocks noGrp="1"/>
          </p:cNvSpPr>
          <p:nvPr>
            <p:ph type="title"/>
          </p:nvPr>
        </p:nvSpPr>
        <p:spPr>
          <a:xfrm>
            <a:off x="139772" y="341917"/>
            <a:ext cx="11912456" cy="488318"/>
          </a:xfrm>
        </p:spPr>
        <p:txBody>
          <a:bodyPr/>
          <a:lstStyle/>
          <a:p>
            <a:r>
              <a:rPr lang="fr-FR" sz="2400" dirty="0"/>
              <a:t>La complexité des démarches administratives qui détériore le vécu</a:t>
            </a:r>
          </a:p>
        </p:txBody>
      </p:sp>
      <p:sp>
        <p:nvSpPr>
          <p:cNvPr id="6" name="Espace réservé du numéro de diapositive 5">
            <a:extLst>
              <a:ext uri="{FF2B5EF4-FFF2-40B4-BE49-F238E27FC236}">
                <a16:creationId xmlns:a16="http://schemas.microsoft.com/office/drawing/2014/main" id="{F4D769B3-017B-3FEB-50A1-1B634AD90890}"/>
              </a:ext>
            </a:extLst>
          </p:cNvPr>
          <p:cNvSpPr>
            <a:spLocks noGrp="1"/>
          </p:cNvSpPr>
          <p:nvPr>
            <p:ph type="sldNum" sz="quarter" idx="12"/>
          </p:nvPr>
        </p:nvSpPr>
        <p:spPr/>
        <p:txBody>
          <a:bodyPr/>
          <a:lstStyle/>
          <a:p>
            <a:fld id="{0334CA73-E165-43C3-A7BE-6A64DCE862CA}" type="slidenum">
              <a:rPr lang="fr-FR" smtClean="0"/>
              <a:t>18</a:t>
            </a:fld>
            <a:endParaRPr lang="fr-FR"/>
          </a:p>
        </p:txBody>
      </p:sp>
      <p:pic>
        <p:nvPicPr>
          <p:cNvPr id="3" name="Image 2">
            <a:extLst>
              <a:ext uri="{FF2B5EF4-FFF2-40B4-BE49-F238E27FC236}">
                <a16:creationId xmlns:a16="http://schemas.microsoft.com/office/drawing/2014/main" id="{74C4421E-56B9-7F0B-21DB-EF743BA6BB04}"/>
              </a:ext>
            </a:extLst>
          </p:cNvPr>
          <p:cNvPicPr>
            <a:picLocks noChangeAspect="1"/>
          </p:cNvPicPr>
          <p:nvPr/>
        </p:nvPicPr>
        <p:blipFill>
          <a:blip r:embed="rId2"/>
          <a:stretch>
            <a:fillRect/>
          </a:stretch>
        </p:blipFill>
        <p:spPr>
          <a:xfrm>
            <a:off x="1585245" y="1041384"/>
            <a:ext cx="9021509" cy="5118103"/>
          </a:xfrm>
          <a:prstGeom prst="rect">
            <a:avLst/>
          </a:prstGeom>
        </p:spPr>
      </p:pic>
    </p:spTree>
    <p:extLst>
      <p:ext uri="{BB962C8B-B14F-4D97-AF65-F5344CB8AC3E}">
        <p14:creationId xmlns:p14="http://schemas.microsoft.com/office/powerpoint/2010/main" val="17709679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75834D-69DE-0382-352B-9F7AF24BF702}"/>
            </a:ext>
          </a:extLst>
        </p:cNvPr>
        <p:cNvGrpSpPr/>
        <p:nvPr/>
      </p:nvGrpSpPr>
      <p:grpSpPr>
        <a:xfrm>
          <a:off x="0" y="0"/>
          <a:ext cx="0" cy="0"/>
          <a:chOff x="0" y="0"/>
          <a:chExt cx="0" cy="0"/>
        </a:xfrm>
      </p:grpSpPr>
      <p:pic>
        <p:nvPicPr>
          <p:cNvPr id="4" name="Image 3">
            <a:extLst>
              <a:ext uri="{FF2B5EF4-FFF2-40B4-BE49-F238E27FC236}">
                <a16:creationId xmlns:a16="http://schemas.microsoft.com/office/drawing/2014/main" id="{5D7A5DD6-9532-7090-594E-36633C70A5FC}"/>
              </a:ext>
            </a:extLst>
          </p:cNvPr>
          <p:cNvPicPr>
            <a:picLocks noChangeAspect="1"/>
          </p:cNvPicPr>
          <p:nvPr/>
        </p:nvPicPr>
        <p:blipFill>
          <a:blip r:embed="rId2"/>
          <a:stretch>
            <a:fillRect/>
          </a:stretch>
        </p:blipFill>
        <p:spPr>
          <a:xfrm>
            <a:off x="1853784" y="900416"/>
            <a:ext cx="8484432" cy="5057168"/>
          </a:xfrm>
          <a:prstGeom prst="rect">
            <a:avLst/>
          </a:prstGeom>
        </p:spPr>
      </p:pic>
    </p:spTree>
    <p:extLst>
      <p:ext uri="{BB962C8B-B14F-4D97-AF65-F5344CB8AC3E}">
        <p14:creationId xmlns:p14="http://schemas.microsoft.com/office/powerpoint/2010/main" val="25957083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AF038C-FF84-0E62-AD94-1E2B9ADF5ED8}"/>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F2733E72-E0F2-6C24-20DD-7B958F822132}"/>
              </a:ext>
            </a:extLst>
          </p:cNvPr>
          <p:cNvSpPr>
            <a:spLocks noGrp="1"/>
          </p:cNvSpPr>
          <p:nvPr>
            <p:ph type="title"/>
          </p:nvPr>
        </p:nvSpPr>
        <p:spPr>
          <a:xfrm>
            <a:off x="276183" y="778243"/>
            <a:ext cx="9948608" cy="488318"/>
          </a:xfrm>
        </p:spPr>
        <p:txBody>
          <a:bodyPr>
            <a:normAutofit fontScale="90000"/>
          </a:bodyPr>
          <a:lstStyle/>
          <a:p>
            <a:r>
              <a:rPr lang="fr-FR" sz="2400" dirty="0"/>
              <a:t>La Ligue contre le cancer, une fédération centenaire engagée dans la lutte contre le cancer</a:t>
            </a:r>
          </a:p>
        </p:txBody>
      </p:sp>
      <p:sp>
        <p:nvSpPr>
          <p:cNvPr id="3" name="ZoneTexte 2">
            <a:extLst>
              <a:ext uri="{FF2B5EF4-FFF2-40B4-BE49-F238E27FC236}">
                <a16:creationId xmlns:a16="http://schemas.microsoft.com/office/drawing/2014/main" id="{E5B116C9-5A04-60FD-0F02-E84C922A0E85}"/>
              </a:ext>
            </a:extLst>
          </p:cNvPr>
          <p:cNvSpPr txBox="1"/>
          <p:nvPr/>
        </p:nvSpPr>
        <p:spPr>
          <a:xfrm>
            <a:off x="276183" y="1708912"/>
            <a:ext cx="5819817" cy="4278094"/>
          </a:xfrm>
          <a:prstGeom prst="rect">
            <a:avLst/>
          </a:prstGeom>
          <a:noFill/>
        </p:spPr>
        <p:txBody>
          <a:bodyPr wrap="square">
            <a:spAutoFit/>
          </a:bodyPr>
          <a:lstStyle/>
          <a:p>
            <a:pPr lvl="0"/>
            <a:endParaRPr lang="en-US" sz="1600" dirty="0">
              <a:solidFill>
                <a:schemeClr val="bg2"/>
              </a:solidFill>
              <a:latin typeface="Arial" panose="020B0604020202020204" pitchFamily="34" charset="0"/>
              <a:cs typeface="Arial" panose="020B0604020202020204" pitchFamily="34" charset="0"/>
            </a:endParaRPr>
          </a:p>
          <a:p>
            <a:pPr marL="285750" lvl="0" indent="-285750" algn="just" eaLnBrk="0" fontAlgn="t" hangingPunct="0">
              <a:buFont typeface="Arial" panose="020B0604020202020204" pitchFamily="34" charset="0"/>
              <a:buChar char="•"/>
            </a:pPr>
            <a:r>
              <a:rPr lang="fr-FR" altLang="fr-FR" sz="1600" dirty="0">
                <a:solidFill>
                  <a:srgbClr val="3C3C3C"/>
                </a:solidFill>
                <a:latin typeface="Arial" panose="020B0604020202020204" pitchFamily="34" charset="0"/>
                <a:cs typeface="Arial" panose="020B0604020202020204" pitchFamily="34" charset="0"/>
              </a:rPr>
              <a:t>Association </a:t>
            </a:r>
            <a:r>
              <a:rPr lang="fr-FR" altLang="fr-FR" sz="1600" b="1" dirty="0">
                <a:solidFill>
                  <a:srgbClr val="3C3C3C"/>
                </a:solidFill>
                <a:latin typeface="Arial" panose="020B0604020202020204" pitchFamily="34" charset="0"/>
                <a:cs typeface="Arial" panose="020B0604020202020204" pitchFamily="34" charset="0"/>
              </a:rPr>
              <a:t>créée en 1918 </a:t>
            </a:r>
            <a:r>
              <a:rPr lang="fr-FR" altLang="fr-FR" sz="1600" dirty="0">
                <a:solidFill>
                  <a:srgbClr val="3C3C3C"/>
                </a:solidFill>
                <a:latin typeface="Arial" panose="020B0604020202020204" pitchFamily="34" charset="0"/>
                <a:cs typeface="Arial" panose="020B0604020202020204" pitchFamily="34" charset="0"/>
              </a:rPr>
              <a:t>par </a:t>
            </a:r>
            <a:r>
              <a:rPr lang="fr-FR" altLang="fr-FR" sz="1600" b="1" dirty="0">
                <a:solidFill>
                  <a:srgbClr val="3C3C3C"/>
                </a:solidFill>
                <a:latin typeface="Arial" panose="020B0604020202020204" pitchFamily="34" charset="0"/>
                <a:cs typeface="Arial" panose="020B0604020202020204" pitchFamily="34" charset="0"/>
              </a:rPr>
              <a:t>Justin </a:t>
            </a:r>
            <a:r>
              <a:rPr lang="fr-FR" altLang="fr-FR" sz="1600" b="1" dirty="0" err="1">
                <a:solidFill>
                  <a:srgbClr val="3C3C3C"/>
                </a:solidFill>
                <a:latin typeface="Arial" panose="020B0604020202020204" pitchFamily="34" charset="0"/>
                <a:cs typeface="Arial" panose="020B0604020202020204" pitchFamily="34" charset="0"/>
              </a:rPr>
              <a:t>Godart</a:t>
            </a:r>
            <a:r>
              <a:rPr lang="fr-FR" altLang="fr-FR" sz="1600" b="1" dirty="0">
                <a:solidFill>
                  <a:srgbClr val="3C3C3C"/>
                </a:solidFill>
                <a:latin typeface="Arial" panose="020B0604020202020204" pitchFamily="34" charset="0"/>
                <a:cs typeface="Arial" panose="020B0604020202020204" pitchFamily="34" charset="0"/>
              </a:rPr>
              <a:t> </a:t>
            </a:r>
            <a:r>
              <a:rPr lang="fr-FR" altLang="fr-FR" sz="1600" dirty="0">
                <a:solidFill>
                  <a:srgbClr val="3C3C3C"/>
                </a:solidFill>
                <a:latin typeface="Arial" panose="020B0604020202020204" pitchFamily="34" charset="0"/>
                <a:cs typeface="Arial" panose="020B0604020202020204" pitchFamily="34" charset="0"/>
              </a:rPr>
              <a:t>et reconnue d’utilité publique</a:t>
            </a:r>
          </a:p>
          <a:p>
            <a:pPr marL="285750" lvl="0" indent="-285750" algn="just" eaLnBrk="0" fontAlgn="t" hangingPunct="0">
              <a:buFont typeface="Arial" panose="020B0604020202020204" pitchFamily="34" charset="0"/>
              <a:buChar char="•"/>
            </a:pPr>
            <a:endParaRPr lang="fr-FR" altLang="fr-FR" sz="1600" dirty="0">
              <a:solidFill>
                <a:srgbClr val="3C3C3C"/>
              </a:solidFill>
              <a:latin typeface="Arial" panose="020B0604020202020204" pitchFamily="34" charset="0"/>
              <a:cs typeface="Arial" panose="020B0604020202020204" pitchFamily="34" charset="0"/>
            </a:endParaRPr>
          </a:p>
          <a:p>
            <a:pPr marL="285750" lvl="0" indent="-285750" algn="just" eaLnBrk="0" fontAlgn="t" hangingPunct="0">
              <a:buFont typeface="Arial" panose="020B0604020202020204" pitchFamily="34" charset="0"/>
              <a:buChar char="•"/>
            </a:pPr>
            <a:r>
              <a:rPr lang="fr-FR" altLang="fr-FR" sz="1600" b="1" dirty="0">
                <a:solidFill>
                  <a:srgbClr val="3C3C3C"/>
                </a:solidFill>
                <a:latin typeface="Arial" panose="020B0604020202020204" pitchFamily="34" charset="0"/>
                <a:cs typeface="Arial" panose="020B0604020202020204" pitchFamily="34" charset="0"/>
              </a:rPr>
              <a:t>Apolitique</a:t>
            </a:r>
            <a:r>
              <a:rPr lang="fr-FR" altLang="fr-FR" sz="1600" dirty="0">
                <a:solidFill>
                  <a:srgbClr val="3C3C3C"/>
                </a:solidFill>
                <a:latin typeface="Arial" panose="020B0604020202020204" pitchFamily="34" charset="0"/>
                <a:cs typeface="Arial" panose="020B0604020202020204" pitchFamily="34" charset="0"/>
              </a:rPr>
              <a:t> et </a:t>
            </a:r>
            <a:r>
              <a:rPr lang="fr-FR" altLang="fr-FR" sz="1600" b="1" dirty="0">
                <a:solidFill>
                  <a:srgbClr val="3C3C3C"/>
                </a:solidFill>
                <a:latin typeface="Arial" panose="020B0604020202020204" pitchFamily="34" charset="0"/>
                <a:cs typeface="Arial" panose="020B0604020202020204" pitchFamily="34" charset="0"/>
              </a:rPr>
              <a:t>indépendante</a:t>
            </a:r>
            <a:r>
              <a:rPr lang="fr-FR" altLang="fr-FR" sz="1600" dirty="0">
                <a:solidFill>
                  <a:srgbClr val="3C3C3C"/>
                </a:solidFill>
                <a:latin typeface="Arial" panose="020B0604020202020204" pitchFamily="34" charset="0"/>
                <a:cs typeface="Arial" panose="020B0604020202020204" pitchFamily="34" charset="0"/>
              </a:rPr>
              <a:t> financièrement</a:t>
            </a:r>
          </a:p>
          <a:p>
            <a:pPr marL="285750" lvl="0" indent="-285750" algn="just" eaLnBrk="0" fontAlgn="t" hangingPunct="0">
              <a:buFont typeface="Arial" panose="020B0604020202020204" pitchFamily="34" charset="0"/>
              <a:buChar char="•"/>
            </a:pPr>
            <a:endParaRPr lang="fr-FR" altLang="fr-FR" sz="1600" dirty="0">
              <a:solidFill>
                <a:srgbClr val="3C3C3C"/>
              </a:solidFill>
              <a:latin typeface="Arial" panose="020B0604020202020204" pitchFamily="34" charset="0"/>
              <a:cs typeface="Arial" panose="020B0604020202020204" pitchFamily="34" charset="0"/>
            </a:endParaRPr>
          </a:p>
          <a:p>
            <a:pPr marL="285750" indent="-285750" algn="just" fontAlgn="t">
              <a:buFont typeface="Arial" panose="020B0604020202020204" pitchFamily="34" charset="0"/>
              <a:buChar char="•"/>
            </a:pPr>
            <a:r>
              <a:rPr lang="fr-FR" altLang="fr-FR" sz="1600" dirty="0">
                <a:solidFill>
                  <a:srgbClr val="3C3C3C"/>
                </a:solidFill>
                <a:latin typeface="Arial" panose="020B0604020202020204" pitchFamily="34" charset="0"/>
                <a:cs typeface="Arial" panose="020B0604020202020204" pitchFamily="34" charset="0"/>
              </a:rPr>
              <a:t>Organisation en </a:t>
            </a:r>
            <a:r>
              <a:rPr lang="fr-FR" altLang="fr-FR" sz="1600" b="1" dirty="0">
                <a:solidFill>
                  <a:srgbClr val="3C3C3C"/>
                </a:solidFill>
                <a:latin typeface="Arial" panose="020B0604020202020204" pitchFamily="34" charset="0"/>
                <a:cs typeface="Arial" panose="020B0604020202020204" pitchFamily="34" charset="0"/>
              </a:rPr>
              <a:t>fédération</a:t>
            </a:r>
            <a:r>
              <a:rPr lang="fr-FR" altLang="fr-FR" sz="1600" dirty="0">
                <a:solidFill>
                  <a:srgbClr val="3C3C3C"/>
                </a:solidFill>
                <a:latin typeface="Arial" panose="020B0604020202020204" pitchFamily="34" charset="0"/>
                <a:cs typeface="Arial" panose="020B0604020202020204" pitchFamily="34" charset="0"/>
              </a:rPr>
              <a:t> avec 103 comités départementaux situés en métropole et en outremer</a:t>
            </a:r>
          </a:p>
          <a:p>
            <a:pPr marL="285750" indent="-285750" algn="just" fontAlgn="t">
              <a:buFont typeface="Arial" panose="020B0604020202020204" pitchFamily="34" charset="0"/>
              <a:buChar char="•"/>
            </a:pPr>
            <a:endParaRPr lang="fr-FR" altLang="fr-FR" sz="1600" dirty="0">
              <a:solidFill>
                <a:srgbClr val="3C3C3C"/>
              </a:solidFill>
              <a:latin typeface="Arial" panose="020B0604020202020204" pitchFamily="34" charset="0"/>
              <a:cs typeface="Arial" panose="020B0604020202020204" pitchFamily="34" charset="0"/>
            </a:endParaRPr>
          </a:p>
          <a:p>
            <a:pPr marL="285750" indent="-285750" algn="just" fontAlgn="t">
              <a:spcBef>
                <a:spcPts val="0"/>
              </a:spcBef>
              <a:buFont typeface="Arial" panose="020B0604020202020204" pitchFamily="34" charset="0"/>
              <a:buChar char="•"/>
            </a:pPr>
            <a:r>
              <a:rPr lang="fr-FR" altLang="fr-FR" sz="1600" dirty="0">
                <a:solidFill>
                  <a:srgbClr val="3C3C3C"/>
                </a:solidFill>
                <a:latin typeface="Arial" panose="020B0604020202020204" pitchFamily="34" charset="0"/>
                <a:cs typeface="Arial" panose="020B0604020202020204" pitchFamily="34" charset="0"/>
              </a:rPr>
              <a:t>Repose sur la </a:t>
            </a:r>
            <a:r>
              <a:rPr lang="fr-FR" altLang="fr-FR" sz="1600" b="1" dirty="0">
                <a:solidFill>
                  <a:srgbClr val="3C3C3C"/>
                </a:solidFill>
                <a:latin typeface="Arial" panose="020B0604020202020204" pitchFamily="34" charset="0"/>
                <a:cs typeface="Arial" panose="020B0604020202020204" pitchFamily="34" charset="0"/>
              </a:rPr>
              <a:t>générosité du public </a:t>
            </a:r>
            <a:r>
              <a:rPr lang="fr-FR" altLang="fr-FR" sz="1600" dirty="0">
                <a:solidFill>
                  <a:srgbClr val="3C3C3C"/>
                </a:solidFill>
                <a:latin typeface="Arial" panose="020B0604020202020204" pitchFamily="34" charset="0"/>
                <a:cs typeface="Arial" panose="020B0604020202020204" pitchFamily="34" charset="0"/>
              </a:rPr>
              <a:t>et l’</a:t>
            </a:r>
            <a:r>
              <a:rPr lang="fr-FR" altLang="fr-FR" sz="1600" b="1" dirty="0">
                <a:solidFill>
                  <a:srgbClr val="3C3C3C"/>
                </a:solidFill>
                <a:latin typeface="Arial" panose="020B0604020202020204" pitchFamily="34" charset="0"/>
                <a:cs typeface="Arial" panose="020B0604020202020204" pitchFamily="34" charset="0"/>
              </a:rPr>
              <a:t>engagement de ses 12 000 bénévoles</a:t>
            </a:r>
          </a:p>
          <a:p>
            <a:pPr algn="just" fontAlgn="t">
              <a:spcBef>
                <a:spcPts val="0"/>
              </a:spcBef>
            </a:pPr>
            <a:endParaRPr lang="fr-FR" altLang="fr-FR" sz="1600" dirty="0">
              <a:solidFill>
                <a:srgbClr val="3C3C3C"/>
              </a:solidFill>
              <a:latin typeface="Arial" panose="020B0604020202020204" pitchFamily="34" charset="0"/>
              <a:cs typeface="Arial" panose="020B0604020202020204" pitchFamily="34" charset="0"/>
            </a:endParaRPr>
          </a:p>
          <a:p>
            <a:pPr marL="285750" indent="-285750" algn="just" fontAlgn="t">
              <a:spcBef>
                <a:spcPts val="0"/>
              </a:spcBef>
              <a:buFont typeface="Arial" panose="020B0604020202020204" pitchFamily="34" charset="0"/>
              <a:buChar char="•"/>
            </a:pPr>
            <a:r>
              <a:rPr lang="fr-FR" sz="1600" b="1" dirty="0">
                <a:latin typeface="Arial" panose="020B0604020202020204" pitchFamily="34" charset="0"/>
                <a:cs typeface="Arial" panose="020B0604020202020204" pitchFamily="34" charset="0"/>
              </a:rPr>
              <a:t>Seule association luttant sur tous les fronts du cancer</a:t>
            </a:r>
            <a:r>
              <a:rPr lang="fr-FR" sz="1600" dirty="0">
                <a:latin typeface="Arial" panose="020B0604020202020204" pitchFamily="34" charset="0"/>
                <a:cs typeface="Arial" panose="020B0604020202020204" pitchFamily="34" charset="0"/>
              </a:rPr>
              <a:t>, au plus proche des personnes malades et de leurs proches aidants</a:t>
            </a:r>
          </a:p>
          <a:p>
            <a:endParaRPr lang="fr-FR" sz="1600" dirty="0"/>
          </a:p>
          <a:p>
            <a:pPr lvl="0"/>
            <a:endParaRPr lang="en-US" sz="1600" dirty="0"/>
          </a:p>
        </p:txBody>
      </p:sp>
      <p:sp>
        <p:nvSpPr>
          <p:cNvPr id="9" name="Rectangle : coins arrondis 8">
            <a:extLst>
              <a:ext uri="{FF2B5EF4-FFF2-40B4-BE49-F238E27FC236}">
                <a16:creationId xmlns:a16="http://schemas.microsoft.com/office/drawing/2014/main" id="{1F5371D6-ABEA-238D-337B-23BD4607DBA1}"/>
              </a:ext>
            </a:extLst>
          </p:cNvPr>
          <p:cNvSpPr/>
          <p:nvPr/>
        </p:nvSpPr>
        <p:spPr>
          <a:xfrm>
            <a:off x="7216754" y="1504282"/>
            <a:ext cx="4699063" cy="4278094"/>
          </a:xfrm>
          <a:prstGeom prst="roundRect">
            <a:avLst/>
          </a:prstGeom>
          <a:solidFill>
            <a:schemeClr val="accent2">
              <a:alpha val="50000"/>
            </a:schemeClr>
          </a:solidFill>
          <a:ln>
            <a:solidFill>
              <a:schemeClr val="bg1"/>
            </a:solidFill>
          </a:ln>
        </p:spPr>
        <p:style>
          <a:lnRef idx="0">
            <a:scrgbClr r="0" g="0" b="0"/>
          </a:lnRef>
          <a:fillRef idx="0">
            <a:scrgbClr r="0" g="0" b="0"/>
          </a:fillRef>
          <a:effectRef idx="0">
            <a:scrgbClr r="0" g="0" b="0"/>
          </a:effectRef>
          <a:fontRef idx="minor">
            <a:schemeClr val="lt1"/>
          </a:fontRef>
        </p:style>
        <p:txBody>
          <a:bodyPr lIns="91440" tIns="45720" rIns="91440" bIns="45720" rtlCol="0" anchor="ctr"/>
          <a:lstStyle/>
          <a:p>
            <a:pPr algn="ctr"/>
            <a:r>
              <a:rPr lang="fr-FR" sz="1600" b="1" dirty="0">
                <a:solidFill>
                  <a:schemeClr val="tx1"/>
                </a:solidFill>
                <a:latin typeface="Arial" panose="020B0604020202020204" pitchFamily="34" charset="0"/>
                <a:cs typeface="Arial" panose="020B0604020202020204" pitchFamily="34" charset="0"/>
              </a:rPr>
              <a:t>Nos 4 missions sociales</a:t>
            </a:r>
            <a:endParaRPr lang="fr-FR" sz="1600" dirty="0">
              <a:solidFill>
                <a:schemeClr val="tx1"/>
              </a:solidFill>
              <a:latin typeface="Arial" panose="020B0604020202020204" pitchFamily="34" charset="0"/>
              <a:cs typeface="Arial" panose="020B0604020202020204" pitchFamily="34" charset="0"/>
            </a:endParaRPr>
          </a:p>
          <a:p>
            <a:endParaRPr lang="fr-FR" sz="1600" b="1" dirty="0">
              <a:solidFill>
                <a:schemeClr val="tx1"/>
              </a:solidFill>
              <a:latin typeface="Arial" panose="020B0604020202020204" pitchFamily="34" charset="0"/>
              <a:cs typeface="Arial" panose="020B0604020202020204" pitchFamily="34" charset="0"/>
            </a:endParaRPr>
          </a:p>
          <a:p>
            <a:r>
              <a:rPr lang="fr-FR" sz="1600" b="1" dirty="0">
                <a:solidFill>
                  <a:schemeClr val="tx1"/>
                </a:solidFill>
                <a:latin typeface="Arial" panose="020B0604020202020204" pitchFamily="34" charset="0"/>
                <a:cs typeface="Arial" panose="020B0604020202020204" pitchFamily="34" charset="0"/>
              </a:rPr>
              <a:t>Chercher</a:t>
            </a:r>
            <a:r>
              <a:rPr lang="fr-FR" sz="1600" dirty="0">
                <a:solidFill>
                  <a:schemeClr val="tx1"/>
                </a:solidFill>
                <a:latin typeface="Arial" panose="020B0604020202020204" pitchFamily="34" charset="0"/>
                <a:cs typeface="Arial" panose="020B0604020202020204" pitchFamily="34" charset="0"/>
              </a:rPr>
              <a:t> pour guérir : 1</a:t>
            </a:r>
            <a:r>
              <a:rPr lang="fr-FR" sz="1600" baseline="30000" dirty="0">
                <a:solidFill>
                  <a:schemeClr val="tx1"/>
                </a:solidFill>
                <a:latin typeface="Arial" panose="020B0604020202020204" pitchFamily="34" charset="0"/>
                <a:cs typeface="Arial" panose="020B0604020202020204" pitchFamily="34" charset="0"/>
              </a:rPr>
              <a:t>er</a:t>
            </a:r>
            <a:r>
              <a:rPr lang="fr-FR" sz="1600" dirty="0">
                <a:solidFill>
                  <a:schemeClr val="tx1"/>
                </a:solidFill>
                <a:latin typeface="Arial" panose="020B0604020202020204" pitchFamily="34" charset="0"/>
                <a:cs typeface="Arial" panose="020B0604020202020204" pitchFamily="34" charset="0"/>
              </a:rPr>
              <a:t> financeur associatif indépendant de la recherche (48,4 millions d’euros en 2024)</a:t>
            </a:r>
          </a:p>
          <a:p>
            <a:endParaRPr lang="fr-FR" sz="1600" b="1" dirty="0">
              <a:solidFill>
                <a:schemeClr val="tx1"/>
              </a:solidFill>
              <a:latin typeface="Arial" panose="020B0604020202020204" pitchFamily="34" charset="0"/>
              <a:cs typeface="Arial" panose="020B0604020202020204" pitchFamily="34" charset="0"/>
            </a:endParaRPr>
          </a:p>
          <a:p>
            <a:r>
              <a:rPr lang="fr-FR" sz="1600" b="1" dirty="0">
                <a:solidFill>
                  <a:schemeClr val="tx1"/>
                </a:solidFill>
                <a:latin typeface="Arial" panose="020B0604020202020204" pitchFamily="34" charset="0"/>
                <a:cs typeface="Arial" panose="020B0604020202020204" pitchFamily="34" charset="0"/>
              </a:rPr>
              <a:t>Prévenir</a:t>
            </a:r>
            <a:r>
              <a:rPr lang="fr-FR" sz="1600" dirty="0">
                <a:solidFill>
                  <a:schemeClr val="tx1"/>
                </a:solidFill>
                <a:latin typeface="Arial" panose="020B0604020202020204" pitchFamily="34" charset="0"/>
                <a:cs typeface="Arial" panose="020B0604020202020204" pitchFamily="34" charset="0"/>
              </a:rPr>
              <a:t> </a:t>
            </a:r>
            <a:r>
              <a:rPr lang="fr-FR" sz="1600" b="1" dirty="0">
                <a:solidFill>
                  <a:schemeClr val="tx1"/>
                </a:solidFill>
                <a:latin typeface="Arial" panose="020B0604020202020204" pitchFamily="34" charset="0"/>
                <a:cs typeface="Arial" panose="020B0604020202020204" pitchFamily="34" charset="0"/>
              </a:rPr>
              <a:t>pour protéger </a:t>
            </a:r>
            <a:r>
              <a:rPr lang="fr-FR" sz="1600" dirty="0">
                <a:solidFill>
                  <a:schemeClr val="tx1"/>
                </a:solidFill>
                <a:latin typeface="Arial" panose="020B0604020202020204" pitchFamily="34" charset="0"/>
                <a:cs typeface="Arial" panose="020B0604020202020204" pitchFamily="34" charset="0"/>
              </a:rPr>
              <a:t>: information sur les facteurs de risque et promotion des dépistages</a:t>
            </a:r>
          </a:p>
          <a:p>
            <a:endParaRPr lang="fr-FR" sz="1600" b="1" dirty="0">
              <a:solidFill>
                <a:schemeClr val="tx1"/>
              </a:solidFill>
              <a:latin typeface="Arial" panose="020B0604020202020204" pitchFamily="34" charset="0"/>
              <a:cs typeface="Arial" panose="020B0604020202020204" pitchFamily="34" charset="0"/>
            </a:endParaRPr>
          </a:p>
          <a:p>
            <a:r>
              <a:rPr lang="fr-FR" sz="1600" b="1" dirty="0">
                <a:solidFill>
                  <a:schemeClr val="tx1"/>
                </a:solidFill>
                <a:latin typeface="Arial" panose="020B0604020202020204" pitchFamily="34" charset="0"/>
                <a:cs typeface="Arial" panose="020B0604020202020204" pitchFamily="34" charset="0"/>
              </a:rPr>
              <a:t>Accompagner</a:t>
            </a:r>
            <a:r>
              <a:rPr lang="fr-FR" sz="1600" dirty="0">
                <a:solidFill>
                  <a:schemeClr val="tx1"/>
                </a:solidFill>
                <a:latin typeface="Arial" panose="020B0604020202020204" pitchFamily="34" charset="0"/>
                <a:cs typeface="Arial" panose="020B0604020202020204" pitchFamily="34" charset="0"/>
              </a:rPr>
              <a:t> pour aider : aide personnalisée au quotidien pour les personnes malades et aidantes</a:t>
            </a:r>
          </a:p>
          <a:p>
            <a:endParaRPr lang="fr-FR" sz="1600" b="1" dirty="0">
              <a:solidFill>
                <a:schemeClr val="tx1"/>
              </a:solidFill>
              <a:latin typeface="Arial" panose="020B0604020202020204" pitchFamily="34" charset="0"/>
              <a:cs typeface="Arial" panose="020B0604020202020204" pitchFamily="34" charset="0"/>
            </a:endParaRPr>
          </a:p>
          <a:p>
            <a:r>
              <a:rPr lang="fr-FR" sz="1600" b="1" dirty="0">
                <a:solidFill>
                  <a:schemeClr val="tx1"/>
                </a:solidFill>
                <a:latin typeface="Arial" panose="020B0604020202020204" pitchFamily="34" charset="0"/>
                <a:cs typeface="Arial" panose="020B0604020202020204" pitchFamily="34" charset="0"/>
              </a:rPr>
              <a:t>Mobiliser</a:t>
            </a:r>
            <a:r>
              <a:rPr lang="fr-FR" sz="1600" dirty="0">
                <a:solidFill>
                  <a:schemeClr val="tx1"/>
                </a:solidFill>
                <a:latin typeface="Arial" panose="020B0604020202020204" pitchFamily="34" charset="0"/>
                <a:cs typeface="Arial" panose="020B0604020202020204" pitchFamily="34" charset="0"/>
              </a:rPr>
              <a:t> la société : défense des droits des personnes malades et aidants</a:t>
            </a:r>
            <a:endParaRPr lang="fr-FR" altLang="fr-FR" sz="1600" dirty="0">
              <a:solidFill>
                <a:schemeClr val="tx1"/>
              </a:solidFill>
              <a:latin typeface="Arial" panose="020B0604020202020204" pitchFamily="34" charset="0"/>
              <a:ea typeface="Inter"/>
              <a:cs typeface="Arial" panose="020B0604020202020204" pitchFamily="34" charset="0"/>
            </a:endParaRPr>
          </a:p>
          <a:p>
            <a:endParaRPr lang="fr-FR" b="1" dirty="0"/>
          </a:p>
        </p:txBody>
      </p:sp>
    </p:spTree>
    <p:extLst>
      <p:ext uri="{BB962C8B-B14F-4D97-AF65-F5344CB8AC3E}">
        <p14:creationId xmlns:p14="http://schemas.microsoft.com/office/powerpoint/2010/main" val="349609820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825A1B-3719-464D-10B5-8AD898F188C4}"/>
            </a:ext>
          </a:extLst>
        </p:cNvPr>
        <p:cNvGrpSpPr/>
        <p:nvPr/>
      </p:nvGrpSpPr>
      <p:grpSpPr>
        <a:xfrm>
          <a:off x="0" y="0"/>
          <a:ext cx="0" cy="0"/>
          <a:chOff x="0" y="0"/>
          <a:chExt cx="0" cy="0"/>
        </a:xfrm>
      </p:grpSpPr>
      <p:pic>
        <p:nvPicPr>
          <p:cNvPr id="3" name="Image 2">
            <a:extLst>
              <a:ext uri="{FF2B5EF4-FFF2-40B4-BE49-F238E27FC236}">
                <a16:creationId xmlns:a16="http://schemas.microsoft.com/office/drawing/2014/main" id="{4796129E-0B2B-CE42-8801-1B94267D5718}"/>
              </a:ext>
            </a:extLst>
          </p:cNvPr>
          <p:cNvPicPr>
            <a:picLocks noChangeAspect="1"/>
          </p:cNvPicPr>
          <p:nvPr/>
        </p:nvPicPr>
        <p:blipFill>
          <a:blip r:embed="rId2"/>
          <a:stretch>
            <a:fillRect/>
          </a:stretch>
        </p:blipFill>
        <p:spPr>
          <a:xfrm>
            <a:off x="1028700" y="947737"/>
            <a:ext cx="10134600" cy="4962525"/>
          </a:xfrm>
          <a:prstGeom prst="rect">
            <a:avLst/>
          </a:prstGeom>
        </p:spPr>
      </p:pic>
      <p:grpSp>
        <p:nvGrpSpPr>
          <p:cNvPr id="2" name="object 3">
            <a:extLst>
              <a:ext uri="{FF2B5EF4-FFF2-40B4-BE49-F238E27FC236}">
                <a16:creationId xmlns:a16="http://schemas.microsoft.com/office/drawing/2014/main" id="{DAEDABA6-8D13-5AF7-FF86-911E1DD916A5}"/>
              </a:ext>
            </a:extLst>
          </p:cNvPr>
          <p:cNvGrpSpPr/>
          <p:nvPr/>
        </p:nvGrpSpPr>
        <p:grpSpPr>
          <a:xfrm>
            <a:off x="10312629" y="5907355"/>
            <a:ext cx="1879371" cy="773190"/>
            <a:chOff x="588743" y="717065"/>
            <a:chExt cx="3673475" cy="1511300"/>
          </a:xfrm>
        </p:grpSpPr>
        <p:sp>
          <p:nvSpPr>
            <p:cNvPr id="4" name="object 4">
              <a:extLst>
                <a:ext uri="{FF2B5EF4-FFF2-40B4-BE49-F238E27FC236}">
                  <a16:creationId xmlns:a16="http://schemas.microsoft.com/office/drawing/2014/main" id="{AC524A81-3662-F5AB-7629-77A68808DD67}"/>
                </a:ext>
              </a:extLst>
            </p:cNvPr>
            <p:cNvSpPr/>
            <p:nvPr/>
          </p:nvSpPr>
          <p:spPr>
            <a:xfrm>
              <a:off x="2741349" y="1294174"/>
              <a:ext cx="929640" cy="929640"/>
            </a:xfrm>
            <a:custGeom>
              <a:avLst/>
              <a:gdLst/>
              <a:ahLst/>
              <a:cxnLst/>
              <a:rect l="l" t="t" r="r" b="b"/>
              <a:pathLst>
                <a:path w="929639" h="929639">
                  <a:moveTo>
                    <a:pt x="929570" y="0"/>
                  </a:moveTo>
                  <a:lnTo>
                    <a:pt x="0" y="0"/>
                  </a:lnTo>
                  <a:lnTo>
                    <a:pt x="0" y="929570"/>
                  </a:lnTo>
                  <a:lnTo>
                    <a:pt x="929570" y="929570"/>
                  </a:lnTo>
                  <a:lnTo>
                    <a:pt x="929570" y="0"/>
                  </a:lnTo>
                  <a:close/>
                </a:path>
              </a:pathLst>
            </a:custGeom>
            <a:solidFill>
              <a:srgbClr val="0054A6"/>
            </a:solidFill>
          </p:spPr>
          <p:txBody>
            <a:bodyPr wrap="square" lIns="0" tIns="0" rIns="0" bIns="0" rtlCol="0"/>
            <a:lstStyle/>
            <a:p>
              <a:endParaRPr/>
            </a:p>
          </p:txBody>
        </p:sp>
        <p:sp>
          <p:nvSpPr>
            <p:cNvPr id="5" name="object 5">
              <a:extLst>
                <a:ext uri="{FF2B5EF4-FFF2-40B4-BE49-F238E27FC236}">
                  <a16:creationId xmlns:a16="http://schemas.microsoft.com/office/drawing/2014/main" id="{87171F96-EE20-3BD5-ED4D-57D914DE16DE}"/>
                </a:ext>
              </a:extLst>
            </p:cNvPr>
            <p:cNvSpPr/>
            <p:nvPr/>
          </p:nvSpPr>
          <p:spPr>
            <a:xfrm>
              <a:off x="3169983" y="717065"/>
              <a:ext cx="1092200" cy="1092200"/>
            </a:xfrm>
            <a:custGeom>
              <a:avLst/>
              <a:gdLst/>
              <a:ahLst/>
              <a:cxnLst/>
              <a:rect l="l" t="t" r="r" b="b"/>
              <a:pathLst>
                <a:path w="1092200" h="1092200">
                  <a:moveTo>
                    <a:pt x="335842" y="0"/>
                  </a:moveTo>
                  <a:lnTo>
                    <a:pt x="286320" y="3652"/>
                  </a:lnTo>
                  <a:lnTo>
                    <a:pt x="239019" y="14257"/>
                  </a:lnTo>
                  <a:lnTo>
                    <a:pt x="194464" y="31290"/>
                  </a:lnTo>
                  <a:lnTo>
                    <a:pt x="153181" y="54225"/>
                  </a:lnTo>
                  <a:lnTo>
                    <a:pt x="115696" y="82536"/>
                  </a:lnTo>
                  <a:lnTo>
                    <a:pt x="82536" y="115696"/>
                  </a:lnTo>
                  <a:lnTo>
                    <a:pt x="54225" y="153181"/>
                  </a:lnTo>
                  <a:lnTo>
                    <a:pt x="31290" y="194464"/>
                  </a:lnTo>
                  <a:lnTo>
                    <a:pt x="14257" y="239019"/>
                  </a:lnTo>
                  <a:lnTo>
                    <a:pt x="3652" y="286320"/>
                  </a:lnTo>
                  <a:lnTo>
                    <a:pt x="0" y="335842"/>
                  </a:lnTo>
                  <a:lnTo>
                    <a:pt x="0" y="1092082"/>
                  </a:lnTo>
                  <a:lnTo>
                    <a:pt x="756240" y="1092082"/>
                  </a:lnTo>
                  <a:lnTo>
                    <a:pt x="805761" y="1088430"/>
                  </a:lnTo>
                  <a:lnTo>
                    <a:pt x="853061" y="1077824"/>
                  </a:lnTo>
                  <a:lnTo>
                    <a:pt x="897616" y="1060790"/>
                  </a:lnTo>
                  <a:lnTo>
                    <a:pt x="938899" y="1037855"/>
                  </a:lnTo>
                  <a:lnTo>
                    <a:pt x="976384" y="1009543"/>
                  </a:lnTo>
                  <a:lnTo>
                    <a:pt x="1009545" y="976382"/>
                  </a:lnTo>
                  <a:lnTo>
                    <a:pt x="1037856" y="938897"/>
                  </a:lnTo>
                  <a:lnTo>
                    <a:pt x="1060791" y="897614"/>
                  </a:lnTo>
                  <a:lnTo>
                    <a:pt x="1077825" y="853060"/>
                  </a:lnTo>
                  <a:lnTo>
                    <a:pt x="1088430" y="805759"/>
                  </a:lnTo>
                  <a:lnTo>
                    <a:pt x="1092082" y="756240"/>
                  </a:lnTo>
                  <a:lnTo>
                    <a:pt x="1088331" y="706617"/>
                  </a:lnTo>
                  <a:lnTo>
                    <a:pt x="1077726" y="659315"/>
                  </a:lnTo>
                  <a:lnTo>
                    <a:pt x="1060692" y="614759"/>
                  </a:lnTo>
                  <a:lnTo>
                    <a:pt x="1037757" y="573477"/>
                  </a:lnTo>
                  <a:lnTo>
                    <a:pt x="1009446" y="535992"/>
                  </a:lnTo>
                  <a:lnTo>
                    <a:pt x="976285" y="502832"/>
                  </a:lnTo>
                  <a:lnTo>
                    <a:pt x="938799" y="474522"/>
                  </a:lnTo>
                  <a:lnTo>
                    <a:pt x="897515" y="451587"/>
                  </a:lnTo>
                  <a:lnTo>
                    <a:pt x="852959" y="434554"/>
                  </a:lnTo>
                  <a:lnTo>
                    <a:pt x="805655" y="423949"/>
                  </a:lnTo>
                  <a:lnTo>
                    <a:pt x="756131" y="420297"/>
                  </a:lnTo>
                  <a:lnTo>
                    <a:pt x="671685" y="420297"/>
                  </a:lnTo>
                  <a:lnTo>
                    <a:pt x="671685" y="335842"/>
                  </a:lnTo>
                  <a:lnTo>
                    <a:pt x="668033" y="286320"/>
                  </a:lnTo>
                  <a:lnTo>
                    <a:pt x="657428" y="239019"/>
                  </a:lnTo>
                  <a:lnTo>
                    <a:pt x="640396" y="194464"/>
                  </a:lnTo>
                  <a:lnTo>
                    <a:pt x="617461" y="153181"/>
                  </a:lnTo>
                  <a:lnTo>
                    <a:pt x="589151" y="115696"/>
                  </a:lnTo>
                  <a:lnTo>
                    <a:pt x="555991" y="82536"/>
                  </a:lnTo>
                  <a:lnTo>
                    <a:pt x="518506" y="54225"/>
                  </a:lnTo>
                  <a:lnTo>
                    <a:pt x="477223" y="31290"/>
                  </a:lnTo>
                  <a:lnTo>
                    <a:pt x="432668" y="14257"/>
                  </a:lnTo>
                  <a:lnTo>
                    <a:pt x="385366" y="3652"/>
                  </a:lnTo>
                  <a:lnTo>
                    <a:pt x="335842" y="0"/>
                  </a:lnTo>
                  <a:close/>
                </a:path>
              </a:pathLst>
            </a:custGeom>
            <a:solidFill>
              <a:srgbClr val="F26641"/>
            </a:solidFill>
          </p:spPr>
          <p:txBody>
            <a:bodyPr wrap="square" lIns="0" tIns="0" rIns="0" bIns="0" rtlCol="0"/>
            <a:lstStyle/>
            <a:p>
              <a:endParaRPr/>
            </a:p>
          </p:txBody>
        </p:sp>
        <p:sp>
          <p:nvSpPr>
            <p:cNvPr id="6" name="object 6">
              <a:extLst>
                <a:ext uri="{FF2B5EF4-FFF2-40B4-BE49-F238E27FC236}">
                  <a16:creationId xmlns:a16="http://schemas.microsoft.com/office/drawing/2014/main" id="{01AC02BA-4CEE-203D-2FBA-98CE9884328D}"/>
                </a:ext>
              </a:extLst>
            </p:cNvPr>
            <p:cNvSpPr/>
            <p:nvPr/>
          </p:nvSpPr>
          <p:spPr>
            <a:xfrm>
              <a:off x="3169983" y="1294186"/>
              <a:ext cx="501015" cy="514984"/>
            </a:xfrm>
            <a:custGeom>
              <a:avLst/>
              <a:gdLst/>
              <a:ahLst/>
              <a:cxnLst/>
              <a:rect l="l" t="t" r="r" b="b"/>
              <a:pathLst>
                <a:path w="501014" h="514985">
                  <a:moveTo>
                    <a:pt x="500926" y="348195"/>
                  </a:moveTo>
                  <a:lnTo>
                    <a:pt x="0" y="348195"/>
                  </a:lnTo>
                  <a:lnTo>
                    <a:pt x="0" y="514972"/>
                  </a:lnTo>
                  <a:lnTo>
                    <a:pt x="500926" y="514972"/>
                  </a:lnTo>
                  <a:lnTo>
                    <a:pt x="500926" y="348195"/>
                  </a:lnTo>
                  <a:close/>
                </a:path>
                <a:path w="501014" h="514985">
                  <a:moveTo>
                    <a:pt x="500926" y="0"/>
                  </a:moveTo>
                  <a:lnTo>
                    <a:pt x="0" y="0"/>
                  </a:lnTo>
                  <a:lnTo>
                    <a:pt x="0" y="166763"/>
                  </a:lnTo>
                  <a:lnTo>
                    <a:pt x="500926" y="166763"/>
                  </a:lnTo>
                  <a:lnTo>
                    <a:pt x="500926" y="0"/>
                  </a:lnTo>
                  <a:close/>
                </a:path>
              </a:pathLst>
            </a:custGeom>
            <a:solidFill>
              <a:srgbClr val="FFFFFF"/>
            </a:solidFill>
          </p:spPr>
          <p:txBody>
            <a:bodyPr wrap="square" lIns="0" tIns="0" rIns="0" bIns="0" rtlCol="0"/>
            <a:lstStyle/>
            <a:p>
              <a:endParaRPr/>
            </a:p>
          </p:txBody>
        </p:sp>
        <p:sp>
          <p:nvSpPr>
            <p:cNvPr id="7" name="object 7">
              <a:extLst>
                <a:ext uri="{FF2B5EF4-FFF2-40B4-BE49-F238E27FC236}">
                  <a16:creationId xmlns:a16="http://schemas.microsoft.com/office/drawing/2014/main" id="{8A6F9EC2-21C5-A8CB-A2A9-3837F71D8297}"/>
                </a:ext>
              </a:extLst>
            </p:cNvPr>
            <p:cNvSpPr/>
            <p:nvPr/>
          </p:nvSpPr>
          <p:spPr>
            <a:xfrm>
              <a:off x="588733" y="1289690"/>
              <a:ext cx="1997075" cy="938530"/>
            </a:xfrm>
            <a:custGeom>
              <a:avLst/>
              <a:gdLst/>
              <a:ahLst/>
              <a:cxnLst/>
              <a:rect l="l" t="t" r="r" b="b"/>
              <a:pathLst>
                <a:path w="1997075" h="938530">
                  <a:moveTo>
                    <a:pt x="188468" y="876287"/>
                  </a:moveTo>
                  <a:lnTo>
                    <a:pt x="69240" y="876287"/>
                  </a:lnTo>
                  <a:lnTo>
                    <a:pt x="69240" y="674357"/>
                  </a:lnTo>
                  <a:lnTo>
                    <a:pt x="0" y="674357"/>
                  </a:lnTo>
                  <a:lnTo>
                    <a:pt x="0" y="876287"/>
                  </a:lnTo>
                  <a:lnTo>
                    <a:pt x="0" y="933437"/>
                  </a:lnTo>
                  <a:lnTo>
                    <a:pt x="188468" y="933437"/>
                  </a:lnTo>
                  <a:lnTo>
                    <a:pt x="188468" y="876287"/>
                  </a:lnTo>
                  <a:close/>
                </a:path>
                <a:path w="1997075" h="938530">
                  <a:moveTo>
                    <a:pt x="406933" y="876782"/>
                  </a:moveTo>
                  <a:lnTo>
                    <a:pt x="281038" y="876782"/>
                  </a:lnTo>
                  <a:lnTo>
                    <a:pt x="281038" y="829792"/>
                  </a:lnTo>
                  <a:lnTo>
                    <a:pt x="394728" y="829792"/>
                  </a:lnTo>
                  <a:lnTo>
                    <a:pt x="394728" y="775182"/>
                  </a:lnTo>
                  <a:lnTo>
                    <a:pt x="281038" y="775182"/>
                  </a:lnTo>
                  <a:lnTo>
                    <a:pt x="281038" y="732002"/>
                  </a:lnTo>
                  <a:lnTo>
                    <a:pt x="405091" y="732002"/>
                  </a:lnTo>
                  <a:lnTo>
                    <a:pt x="405091" y="674852"/>
                  </a:lnTo>
                  <a:lnTo>
                    <a:pt x="211797" y="674852"/>
                  </a:lnTo>
                  <a:lnTo>
                    <a:pt x="211797" y="732002"/>
                  </a:lnTo>
                  <a:lnTo>
                    <a:pt x="211797" y="775182"/>
                  </a:lnTo>
                  <a:lnTo>
                    <a:pt x="211797" y="829792"/>
                  </a:lnTo>
                  <a:lnTo>
                    <a:pt x="211797" y="876782"/>
                  </a:lnTo>
                  <a:lnTo>
                    <a:pt x="211797" y="933932"/>
                  </a:lnTo>
                  <a:lnTo>
                    <a:pt x="406933" y="933932"/>
                  </a:lnTo>
                  <a:lnTo>
                    <a:pt x="406933" y="876782"/>
                  </a:lnTo>
                  <a:close/>
                </a:path>
                <a:path w="1997075" h="938530">
                  <a:moveTo>
                    <a:pt x="507149" y="205879"/>
                  </a:moveTo>
                  <a:lnTo>
                    <a:pt x="387908" y="205879"/>
                  </a:lnTo>
                  <a:lnTo>
                    <a:pt x="387908" y="3949"/>
                  </a:lnTo>
                  <a:lnTo>
                    <a:pt x="318681" y="3949"/>
                  </a:lnTo>
                  <a:lnTo>
                    <a:pt x="318681" y="205879"/>
                  </a:lnTo>
                  <a:lnTo>
                    <a:pt x="318681" y="263029"/>
                  </a:lnTo>
                  <a:lnTo>
                    <a:pt x="507149" y="263029"/>
                  </a:lnTo>
                  <a:lnTo>
                    <a:pt x="507149" y="205879"/>
                  </a:lnTo>
                  <a:close/>
                </a:path>
                <a:path w="1997075" h="938530">
                  <a:moveTo>
                    <a:pt x="687273" y="358902"/>
                  </a:moveTo>
                  <a:lnTo>
                    <a:pt x="652653" y="342430"/>
                  </a:lnTo>
                  <a:lnTo>
                    <a:pt x="604697" y="335203"/>
                  </a:lnTo>
                  <a:lnTo>
                    <a:pt x="583895" y="336321"/>
                  </a:lnTo>
                  <a:lnTo>
                    <a:pt x="546315" y="345198"/>
                  </a:lnTo>
                  <a:lnTo>
                    <a:pt x="501065" y="373951"/>
                  </a:lnTo>
                  <a:lnTo>
                    <a:pt x="472567" y="416979"/>
                  </a:lnTo>
                  <a:lnTo>
                    <a:pt x="462889" y="468871"/>
                  </a:lnTo>
                  <a:lnTo>
                    <a:pt x="463969" y="487324"/>
                  </a:lnTo>
                  <a:lnTo>
                    <a:pt x="480098" y="537375"/>
                  </a:lnTo>
                  <a:lnTo>
                    <a:pt x="514362" y="576084"/>
                  </a:lnTo>
                  <a:lnTo>
                    <a:pt x="564426" y="598893"/>
                  </a:lnTo>
                  <a:lnTo>
                    <a:pt x="604697" y="603288"/>
                  </a:lnTo>
                  <a:lnTo>
                    <a:pt x="617550" y="602843"/>
                  </a:lnTo>
                  <a:lnTo>
                    <a:pt x="662940" y="592340"/>
                  </a:lnTo>
                  <a:lnTo>
                    <a:pt x="687273" y="579589"/>
                  </a:lnTo>
                  <a:lnTo>
                    <a:pt x="687273" y="501459"/>
                  </a:lnTo>
                  <a:lnTo>
                    <a:pt x="682472" y="501459"/>
                  </a:lnTo>
                  <a:lnTo>
                    <a:pt x="672287" y="510133"/>
                  </a:lnTo>
                  <a:lnTo>
                    <a:pt x="662470" y="517283"/>
                  </a:lnTo>
                  <a:lnTo>
                    <a:pt x="624890" y="532015"/>
                  </a:lnTo>
                  <a:lnTo>
                    <a:pt x="603224" y="533679"/>
                  </a:lnTo>
                  <a:lnTo>
                    <a:pt x="592594" y="533171"/>
                  </a:lnTo>
                  <a:lnTo>
                    <a:pt x="556298" y="521055"/>
                  </a:lnTo>
                  <a:lnTo>
                    <a:pt x="530783" y="487070"/>
                  </a:lnTo>
                  <a:lnTo>
                    <a:pt x="528421" y="469252"/>
                  </a:lnTo>
                  <a:lnTo>
                    <a:pt x="529043" y="459600"/>
                  </a:lnTo>
                  <a:lnTo>
                    <a:pt x="550176" y="422122"/>
                  </a:lnTo>
                  <a:lnTo>
                    <a:pt x="593090" y="406019"/>
                  </a:lnTo>
                  <a:lnTo>
                    <a:pt x="603224" y="405549"/>
                  </a:lnTo>
                  <a:lnTo>
                    <a:pt x="614375" y="405968"/>
                  </a:lnTo>
                  <a:lnTo>
                    <a:pt x="653021" y="416344"/>
                  </a:lnTo>
                  <a:lnTo>
                    <a:pt x="682472" y="438137"/>
                  </a:lnTo>
                  <a:lnTo>
                    <a:pt x="687273" y="438137"/>
                  </a:lnTo>
                  <a:lnTo>
                    <a:pt x="687273" y="358902"/>
                  </a:lnTo>
                  <a:close/>
                </a:path>
                <a:path w="1997075" h="938530">
                  <a:moveTo>
                    <a:pt x="715022" y="694105"/>
                  </a:moveTo>
                  <a:lnTo>
                    <a:pt x="680389" y="677633"/>
                  </a:lnTo>
                  <a:lnTo>
                    <a:pt x="632434" y="670407"/>
                  </a:lnTo>
                  <a:lnTo>
                    <a:pt x="611632" y="671525"/>
                  </a:lnTo>
                  <a:lnTo>
                    <a:pt x="574052" y="680402"/>
                  </a:lnTo>
                  <a:lnTo>
                    <a:pt x="528802" y="709155"/>
                  </a:lnTo>
                  <a:lnTo>
                    <a:pt x="500303" y="752182"/>
                  </a:lnTo>
                  <a:lnTo>
                    <a:pt x="490613" y="804075"/>
                  </a:lnTo>
                  <a:lnTo>
                    <a:pt x="491693" y="822528"/>
                  </a:lnTo>
                  <a:lnTo>
                    <a:pt x="507834" y="872591"/>
                  </a:lnTo>
                  <a:lnTo>
                    <a:pt x="542099" y="911288"/>
                  </a:lnTo>
                  <a:lnTo>
                    <a:pt x="592162" y="934097"/>
                  </a:lnTo>
                  <a:lnTo>
                    <a:pt x="632434" y="938504"/>
                  </a:lnTo>
                  <a:lnTo>
                    <a:pt x="645299" y="938047"/>
                  </a:lnTo>
                  <a:lnTo>
                    <a:pt x="690676" y="927544"/>
                  </a:lnTo>
                  <a:lnTo>
                    <a:pt x="715022" y="914793"/>
                  </a:lnTo>
                  <a:lnTo>
                    <a:pt x="715022" y="836663"/>
                  </a:lnTo>
                  <a:lnTo>
                    <a:pt x="710196" y="836663"/>
                  </a:lnTo>
                  <a:lnTo>
                    <a:pt x="700011" y="845350"/>
                  </a:lnTo>
                  <a:lnTo>
                    <a:pt x="690194" y="852500"/>
                  </a:lnTo>
                  <a:lnTo>
                    <a:pt x="652614" y="867219"/>
                  </a:lnTo>
                  <a:lnTo>
                    <a:pt x="630961" y="868895"/>
                  </a:lnTo>
                  <a:lnTo>
                    <a:pt x="620331" y="868375"/>
                  </a:lnTo>
                  <a:lnTo>
                    <a:pt x="584034" y="856259"/>
                  </a:lnTo>
                  <a:lnTo>
                    <a:pt x="558520" y="822274"/>
                  </a:lnTo>
                  <a:lnTo>
                    <a:pt x="556158" y="804456"/>
                  </a:lnTo>
                  <a:lnTo>
                    <a:pt x="556780" y="794804"/>
                  </a:lnTo>
                  <a:lnTo>
                    <a:pt x="577913" y="757339"/>
                  </a:lnTo>
                  <a:lnTo>
                    <a:pt x="620814" y="741235"/>
                  </a:lnTo>
                  <a:lnTo>
                    <a:pt x="630961" y="740765"/>
                  </a:lnTo>
                  <a:lnTo>
                    <a:pt x="642112" y="741184"/>
                  </a:lnTo>
                  <a:lnTo>
                    <a:pt x="680758" y="751547"/>
                  </a:lnTo>
                  <a:lnTo>
                    <a:pt x="710196" y="773341"/>
                  </a:lnTo>
                  <a:lnTo>
                    <a:pt x="715022" y="773341"/>
                  </a:lnTo>
                  <a:lnTo>
                    <a:pt x="715022" y="694105"/>
                  </a:lnTo>
                  <a:close/>
                </a:path>
                <a:path w="1997075" h="938530">
                  <a:moveTo>
                    <a:pt x="796328" y="263652"/>
                  </a:moveTo>
                  <a:lnTo>
                    <a:pt x="780249" y="207352"/>
                  </a:lnTo>
                  <a:lnTo>
                    <a:pt x="767549" y="162915"/>
                  </a:lnTo>
                  <a:lnTo>
                    <a:pt x="729259" y="28879"/>
                  </a:lnTo>
                  <a:lnTo>
                    <a:pt x="722274" y="4445"/>
                  </a:lnTo>
                  <a:lnTo>
                    <a:pt x="699858" y="4445"/>
                  </a:lnTo>
                  <a:lnTo>
                    <a:pt x="699858" y="162915"/>
                  </a:lnTo>
                  <a:lnTo>
                    <a:pt x="632498" y="162915"/>
                  </a:lnTo>
                  <a:lnTo>
                    <a:pt x="644156" y="121818"/>
                  </a:lnTo>
                  <a:lnTo>
                    <a:pt x="653554" y="82842"/>
                  </a:lnTo>
                  <a:lnTo>
                    <a:pt x="662241" y="43561"/>
                  </a:lnTo>
                  <a:lnTo>
                    <a:pt x="664514" y="28879"/>
                  </a:lnTo>
                  <a:lnTo>
                    <a:pt x="667842" y="28879"/>
                  </a:lnTo>
                  <a:lnTo>
                    <a:pt x="675436" y="68313"/>
                  </a:lnTo>
                  <a:lnTo>
                    <a:pt x="685190" y="109588"/>
                  </a:lnTo>
                  <a:lnTo>
                    <a:pt x="699858" y="162915"/>
                  </a:lnTo>
                  <a:lnTo>
                    <a:pt x="699858" y="4445"/>
                  </a:lnTo>
                  <a:lnTo>
                    <a:pt x="610082" y="4445"/>
                  </a:lnTo>
                  <a:lnTo>
                    <a:pt x="536028" y="263652"/>
                  </a:lnTo>
                  <a:lnTo>
                    <a:pt x="609346" y="263652"/>
                  </a:lnTo>
                  <a:lnTo>
                    <a:pt x="617270" y="232638"/>
                  </a:lnTo>
                  <a:lnTo>
                    <a:pt x="621296" y="216433"/>
                  </a:lnTo>
                  <a:lnTo>
                    <a:pt x="622655" y="209765"/>
                  </a:lnTo>
                  <a:lnTo>
                    <a:pt x="622592" y="207352"/>
                  </a:lnTo>
                  <a:lnTo>
                    <a:pt x="709777" y="207352"/>
                  </a:lnTo>
                  <a:lnTo>
                    <a:pt x="711644" y="217297"/>
                  </a:lnTo>
                  <a:lnTo>
                    <a:pt x="716216" y="236524"/>
                  </a:lnTo>
                  <a:lnTo>
                    <a:pt x="720890" y="255231"/>
                  </a:lnTo>
                  <a:lnTo>
                    <a:pt x="723023" y="263652"/>
                  </a:lnTo>
                  <a:lnTo>
                    <a:pt x="796328" y="263652"/>
                  </a:lnTo>
                  <a:close/>
                </a:path>
                <a:path w="1997075" h="938530">
                  <a:moveTo>
                    <a:pt x="993470" y="934059"/>
                  </a:moveTo>
                  <a:lnTo>
                    <a:pt x="977379" y="877760"/>
                  </a:lnTo>
                  <a:lnTo>
                    <a:pt x="964692" y="833335"/>
                  </a:lnTo>
                  <a:lnTo>
                    <a:pt x="926388" y="699287"/>
                  </a:lnTo>
                  <a:lnTo>
                    <a:pt x="919403" y="674852"/>
                  </a:lnTo>
                  <a:lnTo>
                    <a:pt x="897001" y="674852"/>
                  </a:lnTo>
                  <a:lnTo>
                    <a:pt x="897001" y="833335"/>
                  </a:lnTo>
                  <a:lnTo>
                    <a:pt x="829627" y="833335"/>
                  </a:lnTo>
                  <a:lnTo>
                    <a:pt x="841286" y="792238"/>
                  </a:lnTo>
                  <a:lnTo>
                    <a:pt x="850696" y="753249"/>
                  </a:lnTo>
                  <a:lnTo>
                    <a:pt x="859383" y="713968"/>
                  </a:lnTo>
                  <a:lnTo>
                    <a:pt x="861656" y="699287"/>
                  </a:lnTo>
                  <a:lnTo>
                    <a:pt x="864984" y="699287"/>
                  </a:lnTo>
                  <a:lnTo>
                    <a:pt x="872578" y="738720"/>
                  </a:lnTo>
                  <a:lnTo>
                    <a:pt x="882332" y="780008"/>
                  </a:lnTo>
                  <a:lnTo>
                    <a:pt x="897001" y="833335"/>
                  </a:lnTo>
                  <a:lnTo>
                    <a:pt x="897001" y="674852"/>
                  </a:lnTo>
                  <a:lnTo>
                    <a:pt x="807224" y="674852"/>
                  </a:lnTo>
                  <a:lnTo>
                    <a:pt x="733171" y="934059"/>
                  </a:lnTo>
                  <a:lnTo>
                    <a:pt x="806475" y="934059"/>
                  </a:lnTo>
                  <a:lnTo>
                    <a:pt x="814412" y="903046"/>
                  </a:lnTo>
                  <a:lnTo>
                    <a:pt x="818426" y="886841"/>
                  </a:lnTo>
                  <a:lnTo>
                    <a:pt x="819785" y="880173"/>
                  </a:lnTo>
                  <a:lnTo>
                    <a:pt x="819721" y="877760"/>
                  </a:lnTo>
                  <a:lnTo>
                    <a:pt x="906919" y="877760"/>
                  </a:lnTo>
                  <a:lnTo>
                    <a:pt x="908773" y="887704"/>
                  </a:lnTo>
                  <a:lnTo>
                    <a:pt x="913358" y="906932"/>
                  </a:lnTo>
                  <a:lnTo>
                    <a:pt x="918019" y="925652"/>
                  </a:lnTo>
                  <a:lnTo>
                    <a:pt x="920165" y="934059"/>
                  </a:lnTo>
                  <a:lnTo>
                    <a:pt x="993470" y="934059"/>
                  </a:lnTo>
                  <a:close/>
                </a:path>
                <a:path w="1997075" h="938530">
                  <a:moveTo>
                    <a:pt x="996480" y="469620"/>
                  </a:moveTo>
                  <a:lnTo>
                    <a:pt x="995362" y="451497"/>
                  </a:lnTo>
                  <a:lnTo>
                    <a:pt x="992085" y="434454"/>
                  </a:lnTo>
                  <a:lnTo>
                    <a:pt x="992035" y="434162"/>
                  </a:lnTo>
                  <a:lnTo>
                    <a:pt x="968895" y="387286"/>
                  </a:lnTo>
                  <a:lnTo>
                    <a:pt x="931303" y="354939"/>
                  </a:lnTo>
                  <a:lnTo>
                    <a:pt x="931303" y="469620"/>
                  </a:lnTo>
                  <a:lnTo>
                    <a:pt x="930656" y="479437"/>
                  </a:lnTo>
                  <a:lnTo>
                    <a:pt x="908710" y="517105"/>
                  </a:lnTo>
                  <a:lnTo>
                    <a:pt x="863841" y="533209"/>
                  </a:lnTo>
                  <a:lnTo>
                    <a:pt x="853173" y="533679"/>
                  </a:lnTo>
                  <a:lnTo>
                    <a:pt x="842352" y="533209"/>
                  </a:lnTo>
                  <a:lnTo>
                    <a:pt x="805027" y="522135"/>
                  </a:lnTo>
                  <a:lnTo>
                    <a:pt x="777951" y="488505"/>
                  </a:lnTo>
                  <a:lnTo>
                    <a:pt x="775423" y="469620"/>
                  </a:lnTo>
                  <a:lnTo>
                    <a:pt x="776058" y="459638"/>
                  </a:lnTo>
                  <a:lnTo>
                    <a:pt x="797674" y="421855"/>
                  </a:lnTo>
                  <a:lnTo>
                    <a:pt x="842505" y="406374"/>
                  </a:lnTo>
                  <a:lnTo>
                    <a:pt x="853173" y="405930"/>
                  </a:lnTo>
                  <a:lnTo>
                    <a:pt x="863841" y="406374"/>
                  </a:lnTo>
                  <a:lnTo>
                    <a:pt x="901217" y="416941"/>
                  </a:lnTo>
                  <a:lnTo>
                    <a:pt x="928712" y="450456"/>
                  </a:lnTo>
                  <a:lnTo>
                    <a:pt x="931303" y="469620"/>
                  </a:lnTo>
                  <a:lnTo>
                    <a:pt x="931303" y="354939"/>
                  </a:lnTo>
                  <a:lnTo>
                    <a:pt x="893572" y="339686"/>
                  </a:lnTo>
                  <a:lnTo>
                    <a:pt x="853541" y="335191"/>
                  </a:lnTo>
                  <a:lnTo>
                    <a:pt x="832878" y="336321"/>
                  </a:lnTo>
                  <a:lnTo>
                    <a:pt x="795286" y="345300"/>
                  </a:lnTo>
                  <a:lnTo>
                    <a:pt x="749490" y="374319"/>
                  </a:lnTo>
                  <a:lnTo>
                    <a:pt x="720242" y="417626"/>
                  </a:lnTo>
                  <a:lnTo>
                    <a:pt x="710247" y="469620"/>
                  </a:lnTo>
                  <a:lnTo>
                    <a:pt x="711339" y="487730"/>
                  </a:lnTo>
                  <a:lnTo>
                    <a:pt x="727824" y="537197"/>
                  </a:lnTo>
                  <a:lnTo>
                    <a:pt x="762660" y="575843"/>
                  </a:lnTo>
                  <a:lnTo>
                    <a:pt x="813181" y="598843"/>
                  </a:lnTo>
                  <a:lnTo>
                    <a:pt x="853541" y="603288"/>
                  </a:lnTo>
                  <a:lnTo>
                    <a:pt x="874356" y="602183"/>
                  </a:lnTo>
                  <a:lnTo>
                    <a:pt x="912037" y="593293"/>
                  </a:lnTo>
                  <a:lnTo>
                    <a:pt x="957592" y="564591"/>
                  </a:lnTo>
                  <a:lnTo>
                    <a:pt x="980706" y="533679"/>
                  </a:lnTo>
                  <a:lnTo>
                    <a:pt x="995260" y="488505"/>
                  </a:lnTo>
                  <a:lnTo>
                    <a:pt x="995375" y="487883"/>
                  </a:lnTo>
                  <a:lnTo>
                    <a:pt x="996480" y="469620"/>
                  </a:lnTo>
                  <a:close/>
                </a:path>
                <a:path w="1997075" h="938530">
                  <a:moveTo>
                    <a:pt x="1088491" y="205879"/>
                  </a:moveTo>
                  <a:lnTo>
                    <a:pt x="969251" y="205879"/>
                  </a:lnTo>
                  <a:lnTo>
                    <a:pt x="969251" y="3949"/>
                  </a:lnTo>
                  <a:lnTo>
                    <a:pt x="900010" y="3949"/>
                  </a:lnTo>
                  <a:lnTo>
                    <a:pt x="900010" y="205879"/>
                  </a:lnTo>
                  <a:lnTo>
                    <a:pt x="900010" y="263029"/>
                  </a:lnTo>
                  <a:lnTo>
                    <a:pt x="1088491" y="263029"/>
                  </a:lnTo>
                  <a:lnTo>
                    <a:pt x="1088491" y="205879"/>
                  </a:lnTo>
                  <a:close/>
                </a:path>
                <a:path w="1997075" h="938530">
                  <a:moveTo>
                    <a:pt x="1195870" y="4432"/>
                  </a:moveTo>
                  <a:lnTo>
                    <a:pt x="1126629" y="4432"/>
                  </a:lnTo>
                  <a:lnTo>
                    <a:pt x="1126629" y="263639"/>
                  </a:lnTo>
                  <a:lnTo>
                    <a:pt x="1195870" y="263639"/>
                  </a:lnTo>
                  <a:lnTo>
                    <a:pt x="1195870" y="4432"/>
                  </a:lnTo>
                  <a:close/>
                </a:path>
                <a:path w="1997075" h="938530">
                  <a:moveTo>
                    <a:pt x="1260716" y="675208"/>
                  </a:moveTo>
                  <a:lnTo>
                    <a:pt x="1191475" y="675208"/>
                  </a:lnTo>
                  <a:lnTo>
                    <a:pt x="1191869" y="772058"/>
                  </a:lnTo>
                  <a:lnTo>
                    <a:pt x="1192987" y="825627"/>
                  </a:lnTo>
                  <a:lnTo>
                    <a:pt x="1195743" y="855078"/>
                  </a:lnTo>
                  <a:lnTo>
                    <a:pt x="1201026" y="879576"/>
                  </a:lnTo>
                  <a:lnTo>
                    <a:pt x="1198486" y="879576"/>
                  </a:lnTo>
                  <a:lnTo>
                    <a:pt x="1106614" y="675208"/>
                  </a:lnTo>
                  <a:lnTo>
                    <a:pt x="1016050" y="675208"/>
                  </a:lnTo>
                  <a:lnTo>
                    <a:pt x="1016050" y="934415"/>
                  </a:lnTo>
                  <a:lnTo>
                    <a:pt x="1085303" y="934415"/>
                  </a:lnTo>
                  <a:lnTo>
                    <a:pt x="1087120" y="850404"/>
                  </a:lnTo>
                  <a:lnTo>
                    <a:pt x="1086751" y="801116"/>
                  </a:lnTo>
                  <a:lnTo>
                    <a:pt x="1083284" y="767372"/>
                  </a:lnTo>
                  <a:lnTo>
                    <a:pt x="1075867" y="730034"/>
                  </a:lnTo>
                  <a:lnTo>
                    <a:pt x="1078280" y="730034"/>
                  </a:lnTo>
                  <a:lnTo>
                    <a:pt x="1170165" y="934415"/>
                  </a:lnTo>
                  <a:lnTo>
                    <a:pt x="1260716" y="934415"/>
                  </a:lnTo>
                  <a:lnTo>
                    <a:pt x="1260716" y="675208"/>
                  </a:lnTo>
                  <a:close/>
                </a:path>
                <a:path w="1997075" h="938530">
                  <a:moveTo>
                    <a:pt x="1270012" y="339648"/>
                  </a:moveTo>
                  <a:lnTo>
                    <a:pt x="1200772" y="339648"/>
                  </a:lnTo>
                  <a:lnTo>
                    <a:pt x="1201166" y="436486"/>
                  </a:lnTo>
                  <a:lnTo>
                    <a:pt x="1202283" y="490067"/>
                  </a:lnTo>
                  <a:lnTo>
                    <a:pt x="1205039" y="519518"/>
                  </a:lnTo>
                  <a:lnTo>
                    <a:pt x="1210310" y="544017"/>
                  </a:lnTo>
                  <a:lnTo>
                    <a:pt x="1207782" y="544017"/>
                  </a:lnTo>
                  <a:lnTo>
                    <a:pt x="1115898" y="339648"/>
                  </a:lnTo>
                  <a:lnTo>
                    <a:pt x="1025347" y="339648"/>
                  </a:lnTo>
                  <a:lnTo>
                    <a:pt x="1025347" y="598843"/>
                  </a:lnTo>
                  <a:lnTo>
                    <a:pt x="1094600" y="598843"/>
                  </a:lnTo>
                  <a:lnTo>
                    <a:pt x="1096416" y="514832"/>
                  </a:lnTo>
                  <a:lnTo>
                    <a:pt x="1096048" y="465543"/>
                  </a:lnTo>
                  <a:lnTo>
                    <a:pt x="1092581" y="431812"/>
                  </a:lnTo>
                  <a:lnTo>
                    <a:pt x="1085164" y="394474"/>
                  </a:lnTo>
                  <a:lnTo>
                    <a:pt x="1087577" y="394474"/>
                  </a:lnTo>
                  <a:lnTo>
                    <a:pt x="1179449" y="598843"/>
                  </a:lnTo>
                  <a:lnTo>
                    <a:pt x="1270012" y="598843"/>
                  </a:lnTo>
                  <a:lnTo>
                    <a:pt x="1270012" y="339648"/>
                  </a:lnTo>
                  <a:close/>
                </a:path>
                <a:path w="1997075" h="938530">
                  <a:moveTo>
                    <a:pt x="1480985" y="132194"/>
                  </a:moveTo>
                  <a:lnTo>
                    <a:pt x="1416926" y="132194"/>
                  </a:lnTo>
                  <a:lnTo>
                    <a:pt x="1416926" y="199948"/>
                  </a:lnTo>
                  <a:lnTo>
                    <a:pt x="1403604" y="202171"/>
                  </a:lnTo>
                  <a:lnTo>
                    <a:pt x="1393240" y="203657"/>
                  </a:lnTo>
                  <a:lnTo>
                    <a:pt x="1386319" y="204025"/>
                  </a:lnTo>
                  <a:lnTo>
                    <a:pt x="1377683" y="204025"/>
                  </a:lnTo>
                  <a:lnTo>
                    <a:pt x="1340281" y="196062"/>
                  </a:lnTo>
                  <a:lnTo>
                    <a:pt x="1307439" y="164960"/>
                  </a:lnTo>
                  <a:lnTo>
                    <a:pt x="1301407" y="136639"/>
                  </a:lnTo>
                  <a:lnTo>
                    <a:pt x="1302131" y="125666"/>
                  </a:lnTo>
                  <a:lnTo>
                    <a:pt x="1326299" y="86042"/>
                  </a:lnTo>
                  <a:lnTo>
                    <a:pt x="1370977" y="70777"/>
                  </a:lnTo>
                  <a:lnTo>
                    <a:pt x="1381010" y="70345"/>
                  </a:lnTo>
                  <a:lnTo>
                    <a:pt x="1406423" y="72377"/>
                  </a:lnTo>
                  <a:lnTo>
                    <a:pt x="1429334" y="78498"/>
                  </a:lnTo>
                  <a:lnTo>
                    <a:pt x="1449743" y="88684"/>
                  </a:lnTo>
                  <a:lnTo>
                    <a:pt x="1467650" y="102933"/>
                  </a:lnTo>
                  <a:lnTo>
                    <a:pt x="1472844" y="102933"/>
                  </a:lnTo>
                  <a:lnTo>
                    <a:pt x="1472844" y="24066"/>
                  </a:lnTo>
                  <a:lnTo>
                    <a:pt x="1430439" y="6108"/>
                  </a:lnTo>
                  <a:lnTo>
                    <a:pt x="1381760" y="0"/>
                  </a:lnTo>
                  <a:lnTo>
                    <a:pt x="1360893" y="1054"/>
                  </a:lnTo>
                  <a:lnTo>
                    <a:pt x="1322844" y="9474"/>
                  </a:lnTo>
                  <a:lnTo>
                    <a:pt x="1276223" y="37084"/>
                  </a:lnTo>
                  <a:lnTo>
                    <a:pt x="1246174" y="79794"/>
                  </a:lnTo>
                  <a:lnTo>
                    <a:pt x="1235862" y="133680"/>
                  </a:lnTo>
                  <a:lnTo>
                    <a:pt x="1236929" y="152107"/>
                  </a:lnTo>
                  <a:lnTo>
                    <a:pt x="1253083" y="202171"/>
                  </a:lnTo>
                  <a:lnTo>
                    <a:pt x="1287437" y="240880"/>
                  </a:lnTo>
                  <a:lnTo>
                    <a:pt x="1337830" y="263690"/>
                  </a:lnTo>
                  <a:lnTo>
                    <a:pt x="1378419" y="268084"/>
                  </a:lnTo>
                  <a:lnTo>
                    <a:pt x="1393901" y="267766"/>
                  </a:lnTo>
                  <a:lnTo>
                    <a:pt x="1432852" y="263093"/>
                  </a:lnTo>
                  <a:lnTo>
                    <a:pt x="1480985" y="245872"/>
                  </a:lnTo>
                  <a:lnTo>
                    <a:pt x="1480985" y="132194"/>
                  </a:lnTo>
                  <a:close/>
                </a:path>
                <a:path w="1997075" h="938530">
                  <a:moveTo>
                    <a:pt x="1508023" y="694105"/>
                  </a:moveTo>
                  <a:lnTo>
                    <a:pt x="1473390" y="677633"/>
                  </a:lnTo>
                  <a:lnTo>
                    <a:pt x="1425448" y="670407"/>
                  </a:lnTo>
                  <a:lnTo>
                    <a:pt x="1404632" y="671525"/>
                  </a:lnTo>
                  <a:lnTo>
                    <a:pt x="1367053" y="680402"/>
                  </a:lnTo>
                  <a:lnTo>
                    <a:pt x="1321803" y="709155"/>
                  </a:lnTo>
                  <a:lnTo>
                    <a:pt x="1293304" y="752182"/>
                  </a:lnTo>
                  <a:lnTo>
                    <a:pt x="1283614" y="804075"/>
                  </a:lnTo>
                  <a:lnTo>
                    <a:pt x="1284693" y="822528"/>
                  </a:lnTo>
                  <a:lnTo>
                    <a:pt x="1300835" y="872591"/>
                  </a:lnTo>
                  <a:lnTo>
                    <a:pt x="1335112" y="911288"/>
                  </a:lnTo>
                  <a:lnTo>
                    <a:pt x="1385176" y="934097"/>
                  </a:lnTo>
                  <a:lnTo>
                    <a:pt x="1425448" y="938504"/>
                  </a:lnTo>
                  <a:lnTo>
                    <a:pt x="1438300" y="938047"/>
                  </a:lnTo>
                  <a:lnTo>
                    <a:pt x="1483677" y="927544"/>
                  </a:lnTo>
                  <a:lnTo>
                    <a:pt x="1508023" y="914793"/>
                  </a:lnTo>
                  <a:lnTo>
                    <a:pt x="1508023" y="836663"/>
                  </a:lnTo>
                  <a:lnTo>
                    <a:pt x="1503197" y="836663"/>
                  </a:lnTo>
                  <a:lnTo>
                    <a:pt x="1493012" y="845350"/>
                  </a:lnTo>
                  <a:lnTo>
                    <a:pt x="1483207" y="852500"/>
                  </a:lnTo>
                  <a:lnTo>
                    <a:pt x="1445628" y="867219"/>
                  </a:lnTo>
                  <a:lnTo>
                    <a:pt x="1423962" y="868895"/>
                  </a:lnTo>
                  <a:lnTo>
                    <a:pt x="1413344" y="868375"/>
                  </a:lnTo>
                  <a:lnTo>
                    <a:pt x="1377035" y="856259"/>
                  </a:lnTo>
                  <a:lnTo>
                    <a:pt x="1351521" y="822274"/>
                  </a:lnTo>
                  <a:lnTo>
                    <a:pt x="1349171" y="804456"/>
                  </a:lnTo>
                  <a:lnTo>
                    <a:pt x="1349794" y="794804"/>
                  </a:lnTo>
                  <a:lnTo>
                    <a:pt x="1370914" y="757339"/>
                  </a:lnTo>
                  <a:lnTo>
                    <a:pt x="1413827" y="741235"/>
                  </a:lnTo>
                  <a:lnTo>
                    <a:pt x="1423962" y="740765"/>
                  </a:lnTo>
                  <a:lnTo>
                    <a:pt x="1435125" y="741184"/>
                  </a:lnTo>
                  <a:lnTo>
                    <a:pt x="1473758" y="751547"/>
                  </a:lnTo>
                  <a:lnTo>
                    <a:pt x="1503197" y="773341"/>
                  </a:lnTo>
                  <a:lnTo>
                    <a:pt x="1508023" y="773341"/>
                  </a:lnTo>
                  <a:lnTo>
                    <a:pt x="1508023" y="694105"/>
                  </a:lnTo>
                  <a:close/>
                </a:path>
                <a:path w="1997075" h="938530">
                  <a:moveTo>
                    <a:pt x="1509864" y="340258"/>
                  </a:moveTo>
                  <a:lnTo>
                    <a:pt x="1290662" y="340258"/>
                  </a:lnTo>
                  <a:lnTo>
                    <a:pt x="1290662" y="397408"/>
                  </a:lnTo>
                  <a:lnTo>
                    <a:pt x="1365465" y="397408"/>
                  </a:lnTo>
                  <a:lnTo>
                    <a:pt x="1365465" y="599338"/>
                  </a:lnTo>
                  <a:lnTo>
                    <a:pt x="1434706" y="599338"/>
                  </a:lnTo>
                  <a:lnTo>
                    <a:pt x="1434706" y="397408"/>
                  </a:lnTo>
                  <a:lnTo>
                    <a:pt x="1509864" y="397408"/>
                  </a:lnTo>
                  <a:lnTo>
                    <a:pt x="1509864" y="340258"/>
                  </a:lnTo>
                  <a:close/>
                </a:path>
                <a:path w="1997075" h="938530">
                  <a:moveTo>
                    <a:pt x="1731568" y="876782"/>
                  </a:moveTo>
                  <a:lnTo>
                    <a:pt x="1605673" y="876782"/>
                  </a:lnTo>
                  <a:lnTo>
                    <a:pt x="1605673" y="829792"/>
                  </a:lnTo>
                  <a:lnTo>
                    <a:pt x="1719364" y="829792"/>
                  </a:lnTo>
                  <a:lnTo>
                    <a:pt x="1719364" y="775182"/>
                  </a:lnTo>
                  <a:lnTo>
                    <a:pt x="1605673" y="775182"/>
                  </a:lnTo>
                  <a:lnTo>
                    <a:pt x="1605673" y="732002"/>
                  </a:lnTo>
                  <a:lnTo>
                    <a:pt x="1729727" y="732002"/>
                  </a:lnTo>
                  <a:lnTo>
                    <a:pt x="1729727" y="674852"/>
                  </a:lnTo>
                  <a:lnTo>
                    <a:pt x="1536433" y="674852"/>
                  </a:lnTo>
                  <a:lnTo>
                    <a:pt x="1536433" y="732002"/>
                  </a:lnTo>
                  <a:lnTo>
                    <a:pt x="1536433" y="775182"/>
                  </a:lnTo>
                  <a:lnTo>
                    <a:pt x="1536433" y="829792"/>
                  </a:lnTo>
                  <a:lnTo>
                    <a:pt x="1536433" y="876782"/>
                  </a:lnTo>
                  <a:lnTo>
                    <a:pt x="1536433" y="933932"/>
                  </a:lnTo>
                  <a:lnTo>
                    <a:pt x="1731568" y="933932"/>
                  </a:lnTo>
                  <a:lnTo>
                    <a:pt x="1731568" y="876782"/>
                  </a:lnTo>
                  <a:close/>
                </a:path>
                <a:path w="1997075" h="938530">
                  <a:moveTo>
                    <a:pt x="1746846" y="4432"/>
                  </a:moveTo>
                  <a:lnTo>
                    <a:pt x="1677238" y="4432"/>
                  </a:lnTo>
                  <a:lnTo>
                    <a:pt x="1677238" y="149212"/>
                  </a:lnTo>
                  <a:lnTo>
                    <a:pt x="1676895" y="157886"/>
                  </a:lnTo>
                  <a:lnTo>
                    <a:pt x="1649780" y="199339"/>
                  </a:lnTo>
                  <a:lnTo>
                    <a:pt x="1642198" y="201066"/>
                  </a:lnTo>
                  <a:lnTo>
                    <a:pt x="1624901" y="201066"/>
                  </a:lnTo>
                  <a:lnTo>
                    <a:pt x="1592338" y="172796"/>
                  </a:lnTo>
                  <a:lnTo>
                    <a:pt x="1589112" y="149212"/>
                  </a:lnTo>
                  <a:lnTo>
                    <a:pt x="1589112" y="4432"/>
                  </a:lnTo>
                  <a:lnTo>
                    <a:pt x="1519491" y="4432"/>
                  </a:lnTo>
                  <a:lnTo>
                    <a:pt x="1519491" y="145516"/>
                  </a:lnTo>
                  <a:lnTo>
                    <a:pt x="1520253" y="163423"/>
                  </a:lnTo>
                  <a:lnTo>
                    <a:pt x="1531708" y="209765"/>
                  </a:lnTo>
                  <a:lnTo>
                    <a:pt x="1557553" y="244030"/>
                  </a:lnTo>
                  <a:lnTo>
                    <a:pt x="1598180" y="264198"/>
                  </a:lnTo>
                  <a:lnTo>
                    <a:pt x="1633181" y="268084"/>
                  </a:lnTo>
                  <a:lnTo>
                    <a:pt x="1651609" y="267106"/>
                  </a:lnTo>
                  <a:lnTo>
                    <a:pt x="1697050" y="252526"/>
                  </a:lnTo>
                  <a:lnTo>
                    <a:pt x="1727708" y="222643"/>
                  </a:lnTo>
                  <a:lnTo>
                    <a:pt x="1743798" y="180098"/>
                  </a:lnTo>
                  <a:lnTo>
                    <a:pt x="1746846" y="145516"/>
                  </a:lnTo>
                  <a:lnTo>
                    <a:pt x="1746846" y="4432"/>
                  </a:lnTo>
                  <a:close/>
                </a:path>
                <a:path w="1997075" h="938530">
                  <a:moveTo>
                    <a:pt x="1770557" y="594398"/>
                  </a:moveTo>
                  <a:lnTo>
                    <a:pt x="1765058" y="586117"/>
                  </a:lnTo>
                  <a:lnTo>
                    <a:pt x="1758975" y="572744"/>
                  </a:lnTo>
                  <a:lnTo>
                    <a:pt x="1752295" y="554266"/>
                  </a:lnTo>
                  <a:lnTo>
                    <a:pt x="1745005" y="530720"/>
                  </a:lnTo>
                  <a:lnTo>
                    <a:pt x="1739823" y="514045"/>
                  </a:lnTo>
                  <a:lnTo>
                    <a:pt x="1713103" y="478866"/>
                  </a:lnTo>
                  <a:lnTo>
                    <a:pt x="1685493" y="473887"/>
                  </a:lnTo>
                  <a:lnTo>
                    <a:pt x="1685493" y="468401"/>
                  </a:lnTo>
                  <a:lnTo>
                    <a:pt x="1723682" y="457936"/>
                  </a:lnTo>
                  <a:lnTo>
                    <a:pt x="1728406" y="455168"/>
                  </a:lnTo>
                  <a:lnTo>
                    <a:pt x="1732280" y="452907"/>
                  </a:lnTo>
                  <a:lnTo>
                    <a:pt x="1757946" y="414032"/>
                  </a:lnTo>
                  <a:lnTo>
                    <a:pt x="1758708" y="403707"/>
                  </a:lnTo>
                  <a:lnTo>
                    <a:pt x="1758226" y="396189"/>
                  </a:lnTo>
                  <a:lnTo>
                    <a:pt x="1758149" y="395020"/>
                  </a:lnTo>
                  <a:lnTo>
                    <a:pt x="1757667" y="392671"/>
                  </a:lnTo>
                  <a:lnTo>
                    <a:pt x="1757578" y="392226"/>
                  </a:lnTo>
                  <a:lnTo>
                    <a:pt x="1738249" y="358203"/>
                  </a:lnTo>
                  <a:lnTo>
                    <a:pt x="1701825" y="341769"/>
                  </a:lnTo>
                  <a:lnTo>
                    <a:pt x="1691690" y="340410"/>
                  </a:lnTo>
                  <a:lnTo>
                    <a:pt x="1691690" y="422592"/>
                  </a:lnTo>
                  <a:lnTo>
                    <a:pt x="1691690" y="429983"/>
                  </a:lnTo>
                  <a:lnTo>
                    <a:pt x="1657870" y="455168"/>
                  </a:lnTo>
                  <a:lnTo>
                    <a:pt x="1601330" y="455168"/>
                  </a:lnTo>
                  <a:lnTo>
                    <a:pt x="1601330" y="392226"/>
                  </a:lnTo>
                  <a:lnTo>
                    <a:pt x="1649476" y="392226"/>
                  </a:lnTo>
                  <a:lnTo>
                    <a:pt x="1688909" y="408609"/>
                  </a:lnTo>
                  <a:lnTo>
                    <a:pt x="1691690" y="422592"/>
                  </a:lnTo>
                  <a:lnTo>
                    <a:pt x="1691690" y="340410"/>
                  </a:lnTo>
                  <a:lnTo>
                    <a:pt x="1690052" y="340182"/>
                  </a:lnTo>
                  <a:lnTo>
                    <a:pt x="1677250" y="339648"/>
                  </a:lnTo>
                  <a:lnTo>
                    <a:pt x="1532089" y="339648"/>
                  </a:lnTo>
                  <a:lnTo>
                    <a:pt x="1532089" y="598843"/>
                  </a:lnTo>
                  <a:lnTo>
                    <a:pt x="1601330" y="598843"/>
                  </a:lnTo>
                  <a:lnTo>
                    <a:pt x="1601330" y="493318"/>
                  </a:lnTo>
                  <a:lnTo>
                    <a:pt x="1624291" y="493318"/>
                  </a:lnTo>
                  <a:lnTo>
                    <a:pt x="1633702" y="493534"/>
                  </a:lnTo>
                  <a:lnTo>
                    <a:pt x="1632686" y="493534"/>
                  </a:lnTo>
                  <a:lnTo>
                    <a:pt x="1639189" y="494055"/>
                  </a:lnTo>
                  <a:lnTo>
                    <a:pt x="1669046" y="518452"/>
                  </a:lnTo>
                  <a:lnTo>
                    <a:pt x="1677619" y="547738"/>
                  </a:lnTo>
                  <a:lnTo>
                    <a:pt x="1682178" y="564134"/>
                  </a:lnTo>
                  <a:lnTo>
                    <a:pt x="1686598" y="578104"/>
                  </a:lnTo>
                  <a:lnTo>
                    <a:pt x="1690878" y="589673"/>
                  </a:lnTo>
                  <a:lnTo>
                    <a:pt x="1695018" y="598843"/>
                  </a:lnTo>
                  <a:lnTo>
                    <a:pt x="1770557" y="598843"/>
                  </a:lnTo>
                  <a:lnTo>
                    <a:pt x="1770557" y="594398"/>
                  </a:lnTo>
                  <a:close/>
                </a:path>
                <a:path w="1997075" h="938530">
                  <a:moveTo>
                    <a:pt x="1987537" y="541578"/>
                  </a:moveTo>
                  <a:lnTo>
                    <a:pt x="1861642" y="541578"/>
                  </a:lnTo>
                  <a:lnTo>
                    <a:pt x="1861642" y="494588"/>
                  </a:lnTo>
                  <a:lnTo>
                    <a:pt x="1975319" y="494588"/>
                  </a:lnTo>
                  <a:lnTo>
                    <a:pt x="1975319" y="439978"/>
                  </a:lnTo>
                  <a:lnTo>
                    <a:pt x="1861642" y="439978"/>
                  </a:lnTo>
                  <a:lnTo>
                    <a:pt x="1861642" y="396798"/>
                  </a:lnTo>
                  <a:lnTo>
                    <a:pt x="1985695" y="396798"/>
                  </a:lnTo>
                  <a:lnTo>
                    <a:pt x="1985695" y="339648"/>
                  </a:lnTo>
                  <a:lnTo>
                    <a:pt x="1792401" y="339648"/>
                  </a:lnTo>
                  <a:lnTo>
                    <a:pt x="1792401" y="396798"/>
                  </a:lnTo>
                  <a:lnTo>
                    <a:pt x="1792401" y="439978"/>
                  </a:lnTo>
                  <a:lnTo>
                    <a:pt x="1792401" y="494588"/>
                  </a:lnTo>
                  <a:lnTo>
                    <a:pt x="1792401" y="541578"/>
                  </a:lnTo>
                  <a:lnTo>
                    <a:pt x="1792401" y="598728"/>
                  </a:lnTo>
                  <a:lnTo>
                    <a:pt x="1987537" y="598728"/>
                  </a:lnTo>
                  <a:lnTo>
                    <a:pt x="1987537" y="541578"/>
                  </a:lnTo>
                  <a:close/>
                </a:path>
                <a:path w="1997075" h="938530">
                  <a:moveTo>
                    <a:pt x="1987537" y="205879"/>
                  </a:moveTo>
                  <a:lnTo>
                    <a:pt x="1861642" y="205879"/>
                  </a:lnTo>
                  <a:lnTo>
                    <a:pt x="1861642" y="160159"/>
                  </a:lnTo>
                  <a:lnTo>
                    <a:pt x="1975319" y="160159"/>
                  </a:lnTo>
                  <a:lnTo>
                    <a:pt x="1975319" y="105549"/>
                  </a:lnTo>
                  <a:lnTo>
                    <a:pt x="1861642" y="105549"/>
                  </a:lnTo>
                  <a:lnTo>
                    <a:pt x="1861642" y="62369"/>
                  </a:lnTo>
                  <a:lnTo>
                    <a:pt x="1985683" y="62369"/>
                  </a:lnTo>
                  <a:lnTo>
                    <a:pt x="1985683" y="3949"/>
                  </a:lnTo>
                  <a:lnTo>
                    <a:pt x="1792401" y="3949"/>
                  </a:lnTo>
                  <a:lnTo>
                    <a:pt x="1792401" y="62369"/>
                  </a:lnTo>
                  <a:lnTo>
                    <a:pt x="1792401" y="105549"/>
                  </a:lnTo>
                  <a:lnTo>
                    <a:pt x="1792401" y="160159"/>
                  </a:lnTo>
                  <a:lnTo>
                    <a:pt x="1792401" y="205879"/>
                  </a:lnTo>
                  <a:lnTo>
                    <a:pt x="1792401" y="263029"/>
                  </a:lnTo>
                  <a:lnTo>
                    <a:pt x="1987537" y="263029"/>
                  </a:lnTo>
                  <a:lnTo>
                    <a:pt x="1987537" y="205879"/>
                  </a:lnTo>
                  <a:close/>
                </a:path>
                <a:path w="1997075" h="938530">
                  <a:moveTo>
                    <a:pt x="1996795" y="929614"/>
                  </a:moveTo>
                  <a:lnTo>
                    <a:pt x="1991296" y="921321"/>
                  </a:lnTo>
                  <a:lnTo>
                    <a:pt x="1985213" y="907948"/>
                  </a:lnTo>
                  <a:lnTo>
                    <a:pt x="1978533" y="889482"/>
                  </a:lnTo>
                  <a:lnTo>
                    <a:pt x="1971243" y="865924"/>
                  </a:lnTo>
                  <a:lnTo>
                    <a:pt x="1966061" y="849261"/>
                  </a:lnTo>
                  <a:lnTo>
                    <a:pt x="1963254" y="841425"/>
                  </a:lnTo>
                  <a:lnTo>
                    <a:pt x="1960041" y="834580"/>
                  </a:lnTo>
                  <a:lnTo>
                    <a:pt x="1956409" y="828738"/>
                  </a:lnTo>
                  <a:lnTo>
                    <a:pt x="1956219" y="828522"/>
                  </a:lnTo>
                  <a:lnTo>
                    <a:pt x="1952358" y="823887"/>
                  </a:lnTo>
                  <a:lnTo>
                    <a:pt x="1912239" y="809142"/>
                  </a:lnTo>
                  <a:lnTo>
                    <a:pt x="1912239" y="803554"/>
                  </a:lnTo>
                  <a:lnTo>
                    <a:pt x="1949919" y="793153"/>
                  </a:lnTo>
                  <a:lnTo>
                    <a:pt x="1954644" y="790384"/>
                  </a:lnTo>
                  <a:lnTo>
                    <a:pt x="1958517" y="788123"/>
                  </a:lnTo>
                  <a:lnTo>
                    <a:pt x="1984184" y="749236"/>
                  </a:lnTo>
                  <a:lnTo>
                    <a:pt x="1984946" y="738911"/>
                  </a:lnTo>
                  <a:lnTo>
                    <a:pt x="1984463" y="731393"/>
                  </a:lnTo>
                  <a:lnTo>
                    <a:pt x="1984387" y="730224"/>
                  </a:lnTo>
                  <a:lnTo>
                    <a:pt x="1983905" y="727875"/>
                  </a:lnTo>
                  <a:lnTo>
                    <a:pt x="1983816" y="727430"/>
                  </a:lnTo>
                  <a:lnTo>
                    <a:pt x="1964486" y="693420"/>
                  </a:lnTo>
                  <a:lnTo>
                    <a:pt x="1928063" y="676986"/>
                  </a:lnTo>
                  <a:lnTo>
                    <a:pt x="1917928" y="675614"/>
                  </a:lnTo>
                  <a:lnTo>
                    <a:pt x="1917928" y="757796"/>
                  </a:lnTo>
                  <a:lnTo>
                    <a:pt x="1917928" y="765187"/>
                  </a:lnTo>
                  <a:lnTo>
                    <a:pt x="1884108" y="790384"/>
                  </a:lnTo>
                  <a:lnTo>
                    <a:pt x="1827568" y="790384"/>
                  </a:lnTo>
                  <a:lnTo>
                    <a:pt x="1827568" y="727430"/>
                  </a:lnTo>
                  <a:lnTo>
                    <a:pt x="1875713" y="727430"/>
                  </a:lnTo>
                  <a:lnTo>
                    <a:pt x="1915147" y="743826"/>
                  </a:lnTo>
                  <a:lnTo>
                    <a:pt x="1917928" y="757796"/>
                  </a:lnTo>
                  <a:lnTo>
                    <a:pt x="1917928" y="675614"/>
                  </a:lnTo>
                  <a:lnTo>
                    <a:pt x="1916290" y="675386"/>
                  </a:lnTo>
                  <a:lnTo>
                    <a:pt x="1903488" y="674852"/>
                  </a:lnTo>
                  <a:lnTo>
                    <a:pt x="1758327" y="674852"/>
                  </a:lnTo>
                  <a:lnTo>
                    <a:pt x="1758327" y="934046"/>
                  </a:lnTo>
                  <a:lnTo>
                    <a:pt x="1827568" y="934046"/>
                  </a:lnTo>
                  <a:lnTo>
                    <a:pt x="1827568" y="828522"/>
                  </a:lnTo>
                  <a:lnTo>
                    <a:pt x="1850517" y="828522"/>
                  </a:lnTo>
                  <a:lnTo>
                    <a:pt x="1859940" y="828738"/>
                  </a:lnTo>
                  <a:lnTo>
                    <a:pt x="1858924" y="828738"/>
                  </a:lnTo>
                  <a:lnTo>
                    <a:pt x="1865426" y="829259"/>
                  </a:lnTo>
                  <a:lnTo>
                    <a:pt x="1895284" y="853655"/>
                  </a:lnTo>
                  <a:lnTo>
                    <a:pt x="1903857" y="882954"/>
                  </a:lnTo>
                  <a:lnTo>
                    <a:pt x="1908416" y="899337"/>
                  </a:lnTo>
                  <a:lnTo>
                    <a:pt x="1912835" y="913320"/>
                  </a:lnTo>
                  <a:lnTo>
                    <a:pt x="1917115" y="924890"/>
                  </a:lnTo>
                  <a:lnTo>
                    <a:pt x="1921256" y="934046"/>
                  </a:lnTo>
                  <a:lnTo>
                    <a:pt x="1996795" y="934046"/>
                  </a:lnTo>
                  <a:lnTo>
                    <a:pt x="1996795" y="929614"/>
                  </a:lnTo>
                  <a:close/>
                </a:path>
              </a:pathLst>
            </a:custGeom>
            <a:solidFill>
              <a:srgbClr val="0054A6"/>
            </a:solidFill>
          </p:spPr>
          <p:txBody>
            <a:bodyPr wrap="square" lIns="0" tIns="0" rIns="0" bIns="0" rtlCol="0"/>
            <a:lstStyle/>
            <a:p>
              <a:endParaRPr/>
            </a:p>
          </p:txBody>
        </p:sp>
      </p:grpSp>
    </p:spTree>
    <p:extLst>
      <p:ext uri="{BB962C8B-B14F-4D97-AF65-F5344CB8AC3E}">
        <p14:creationId xmlns:p14="http://schemas.microsoft.com/office/powerpoint/2010/main" val="19843121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5A621F-6534-23A6-62EA-24BE97DFD9F3}"/>
            </a:ext>
          </a:extLst>
        </p:cNvPr>
        <p:cNvGrpSpPr/>
        <p:nvPr/>
      </p:nvGrpSpPr>
      <p:grpSpPr>
        <a:xfrm>
          <a:off x="0" y="0"/>
          <a:ext cx="0" cy="0"/>
          <a:chOff x="0" y="0"/>
          <a:chExt cx="0" cy="0"/>
        </a:xfrm>
      </p:grpSpPr>
      <p:pic>
        <p:nvPicPr>
          <p:cNvPr id="3" name="Image 2">
            <a:extLst>
              <a:ext uri="{FF2B5EF4-FFF2-40B4-BE49-F238E27FC236}">
                <a16:creationId xmlns:a16="http://schemas.microsoft.com/office/drawing/2014/main" id="{2E2E48B4-F19F-CB76-C14A-91B0EC21D794}"/>
              </a:ext>
            </a:extLst>
          </p:cNvPr>
          <p:cNvPicPr>
            <a:picLocks noChangeAspect="1"/>
          </p:cNvPicPr>
          <p:nvPr/>
        </p:nvPicPr>
        <p:blipFill>
          <a:blip r:embed="rId2"/>
          <a:stretch>
            <a:fillRect/>
          </a:stretch>
        </p:blipFill>
        <p:spPr>
          <a:xfrm>
            <a:off x="780737" y="657225"/>
            <a:ext cx="10210800" cy="5543550"/>
          </a:xfrm>
          <a:prstGeom prst="rect">
            <a:avLst/>
          </a:prstGeom>
        </p:spPr>
      </p:pic>
    </p:spTree>
    <p:extLst>
      <p:ext uri="{BB962C8B-B14F-4D97-AF65-F5344CB8AC3E}">
        <p14:creationId xmlns:p14="http://schemas.microsoft.com/office/powerpoint/2010/main" val="18844535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C1C3C6-F2F1-0200-D495-ECEEB396483A}"/>
            </a:ext>
          </a:extLst>
        </p:cNvPr>
        <p:cNvGrpSpPr/>
        <p:nvPr/>
      </p:nvGrpSpPr>
      <p:grpSpPr>
        <a:xfrm>
          <a:off x="0" y="0"/>
          <a:ext cx="0" cy="0"/>
          <a:chOff x="0" y="0"/>
          <a:chExt cx="0" cy="0"/>
        </a:xfrm>
      </p:grpSpPr>
      <p:pic>
        <p:nvPicPr>
          <p:cNvPr id="3" name="Image 2">
            <a:extLst>
              <a:ext uri="{FF2B5EF4-FFF2-40B4-BE49-F238E27FC236}">
                <a16:creationId xmlns:a16="http://schemas.microsoft.com/office/drawing/2014/main" id="{8EBD82B0-A702-F2AD-EDF8-482E151BA498}"/>
              </a:ext>
            </a:extLst>
          </p:cNvPr>
          <p:cNvPicPr>
            <a:picLocks noChangeAspect="1"/>
          </p:cNvPicPr>
          <p:nvPr/>
        </p:nvPicPr>
        <p:blipFill>
          <a:blip r:embed="rId2"/>
          <a:stretch>
            <a:fillRect/>
          </a:stretch>
        </p:blipFill>
        <p:spPr>
          <a:xfrm>
            <a:off x="3610990" y="624443"/>
            <a:ext cx="4970020" cy="5575870"/>
          </a:xfrm>
          <a:prstGeom prst="rect">
            <a:avLst/>
          </a:prstGeom>
        </p:spPr>
      </p:pic>
    </p:spTree>
    <p:extLst>
      <p:ext uri="{BB962C8B-B14F-4D97-AF65-F5344CB8AC3E}">
        <p14:creationId xmlns:p14="http://schemas.microsoft.com/office/powerpoint/2010/main" val="32603778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B7CC84-9A3F-50D3-337B-308C06336C04}"/>
            </a:ext>
          </a:extLst>
        </p:cNvPr>
        <p:cNvGrpSpPr/>
        <p:nvPr/>
      </p:nvGrpSpPr>
      <p:grpSpPr>
        <a:xfrm>
          <a:off x="0" y="0"/>
          <a:ext cx="0" cy="0"/>
          <a:chOff x="0" y="0"/>
          <a:chExt cx="0" cy="0"/>
        </a:xfrm>
      </p:grpSpPr>
      <p:sp>
        <p:nvSpPr>
          <p:cNvPr id="6" name="Espace réservé du numéro de diapositive 5">
            <a:extLst>
              <a:ext uri="{FF2B5EF4-FFF2-40B4-BE49-F238E27FC236}">
                <a16:creationId xmlns:a16="http://schemas.microsoft.com/office/drawing/2014/main" id="{2A948D67-0530-ADC2-FB4C-693331941AE8}"/>
              </a:ext>
            </a:extLst>
          </p:cNvPr>
          <p:cNvSpPr>
            <a:spLocks noGrp="1"/>
          </p:cNvSpPr>
          <p:nvPr>
            <p:ph type="sldNum" sz="quarter" idx="12"/>
          </p:nvPr>
        </p:nvSpPr>
        <p:spPr/>
        <p:txBody>
          <a:bodyPr/>
          <a:lstStyle/>
          <a:p>
            <a:fld id="{0334CA73-E165-43C3-A7BE-6A64DCE862CA}" type="slidenum">
              <a:rPr lang="fr-FR" smtClean="0"/>
              <a:t>23</a:t>
            </a:fld>
            <a:endParaRPr lang="fr-FR"/>
          </a:p>
        </p:txBody>
      </p:sp>
      <p:pic>
        <p:nvPicPr>
          <p:cNvPr id="4" name="Image 3">
            <a:extLst>
              <a:ext uri="{FF2B5EF4-FFF2-40B4-BE49-F238E27FC236}">
                <a16:creationId xmlns:a16="http://schemas.microsoft.com/office/drawing/2014/main" id="{448D95FD-9F25-7E0C-B1FA-C20DBD30CFBE}"/>
              </a:ext>
            </a:extLst>
          </p:cNvPr>
          <p:cNvPicPr>
            <a:picLocks noChangeAspect="1"/>
          </p:cNvPicPr>
          <p:nvPr/>
        </p:nvPicPr>
        <p:blipFill>
          <a:blip r:embed="rId2"/>
          <a:stretch>
            <a:fillRect/>
          </a:stretch>
        </p:blipFill>
        <p:spPr>
          <a:xfrm>
            <a:off x="2533338" y="423241"/>
            <a:ext cx="7480091" cy="5923201"/>
          </a:xfrm>
          <a:prstGeom prst="rect">
            <a:avLst/>
          </a:prstGeom>
        </p:spPr>
      </p:pic>
    </p:spTree>
    <p:extLst>
      <p:ext uri="{BB962C8B-B14F-4D97-AF65-F5344CB8AC3E}">
        <p14:creationId xmlns:p14="http://schemas.microsoft.com/office/powerpoint/2010/main" val="385755871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16FF90D-373F-EBEB-B499-41878924FC0E}"/>
              </a:ext>
            </a:extLst>
          </p:cNvPr>
          <p:cNvSpPr>
            <a:spLocks noGrp="1"/>
          </p:cNvSpPr>
          <p:nvPr>
            <p:ph type="title"/>
          </p:nvPr>
        </p:nvSpPr>
        <p:spPr>
          <a:xfrm>
            <a:off x="262374" y="781624"/>
            <a:ext cx="10515600" cy="1068636"/>
          </a:xfrm>
        </p:spPr>
        <p:txBody>
          <a:bodyPr>
            <a:normAutofit/>
          </a:bodyPr>
          <a:lstStyle/>
          <a:p>
            <a:r>
              <a:rPr lang="fr-FR" sz="2200" dirty="0"/>
              <a:t>Se mobiliser collectivement pour parer aux carences en matière d’accès aux soins et de prise en charge</a:t>
            </a:r>
          </a:p>
        </p:txBody>
      </p:sp>
      <p:sp>
        <p:nvSpPr>
          <p:cNvPr id="3" name="Espace réservé du contenu 2">
            <a:extLst>
              <a:ext uri="{FF2B5EF4-FFF2-40B4-BE49-F238E27FC236}">
                <a16:creationId xmlns:a16="http://schemas.microsoft.com/office/drawing/2014/main" id="{662300A5-DD27-5A8C-666B-0F8BC172A0E9}"/>
              </a:ext>
            </a:extLst>
          </p:cNvPr>
          <p:cNvSpPr>
            <a:spLocks noGrp="1"/>
          </p:cNvSpPr>
          <p:nvPr>
            <p:ph sz="half" idx="1"/>
          </p:nvPr>
        </p:nvSpPr>
        <p:spPr>
          <a:xfrm>
            <a:off x="262374" y="2259690"/>
            <a:ext cx="10515600" cy="3316001"/>
          </a:xfrm>
        </p:spPr>
        <p:txBody>
          <a:bodyPr>
            <a:normAutofit/>
          </a:bodyPr>
          <a:lstStyle/>
          <a:p>
            <a:pPr marL="0" indent="0">
              <a:buNone/>
            </a:pPr>
            <a:r>
              <a:rPr lang="fr-FR" dirty="0"/>
              <a:t>En s’appuyant sur l’expertise de ses 103 comités départementaux, sa permanence sociale, ses plus de 450 représentants des usagers qui exercent près de 900 mandats sur l’ensemble du territoire, </a:t>
            </a:r>
            <a:r>
              <a:rPr lang="fr-FR" b="1" dirty="0"/>
              <a:t>la Ligue est en mesure d’avoir une vision claire des besoins et des manques actuels au sein du système de santé</a:t>
            </a:r>
            <a:r>
              <a:rPr lang="fr-FR" dirty="0"/>
              <a:t>.</a:t>
            </a:r>
          </a:p>
          <a:p>
            <a:endParaRPr lang="fr-FR" altLang="fr-FR" dirty="0">
              <a:cs typeface="Calibri"/>
            </a:endParaRPr>
          </a:p>
          <a:p>
            <a:pPr marL="0" indent="0">
              <a:buNone/>
            </a:pPr>
            <a:r>
              <a:rPr lang="fr-FR" altLang="fr-FR" i="1" dirty="0">
                <a:cs typeface="Calibri"/>
              </a:rPr>
              <a:t>Via</a:t>
            </a:r>
            <a:r>
              <a:rPr lang="fr-FR" altLang="fr-FR" dirty="0">
                <a:cs typeface="Calibri"/>
              </a:rPr>
              <a:t> son Collectif de personnes malades et aidants liguées contre le cancer et les remontées de terrain quotidiennes, la Ligue est en mesure d’alimenter des actions de plaidoyer et de communication. </a:t>
            </a:r>
          </a:p>
          <a:p>
            <a:pPr marL="0" indent="0">
              <a:buNone/>
            </a:pPr>
            <a:endParaRPr lang="fr-FR" altLang="fr-FR" dirty="0">
              <a:cs typeface="Calibri"/>
            </a:endParaRPr>
          </a:p>
        </p:txBody>
      </p:sp>
    </p:spTree>
    <p:extLst>
      <p:ext uri="{BB962C8B-B14F-4D97-AF65-F5344CB8AC3E}">
        <p14:creationId xmlns:p14="http://schemas.microsoft.com/office/powerpoint/2010/main" val="156888994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BD50C4-DA68-835B-69B7-CA214C9E74E9}"/>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C790C0B9-799B-72C7-DA55-76D7E7623F94}"/>
              </a:ext>
            </a:extLst>
          </p:cNvPr>
          <p:cNvSpPr>
            <a:spLocks noGrp="1"/>
          </p:cNvSpPr>
          <p:nvPr>
            <p:ph type="title"/>
          </p:nvPr>
        </p:nvSpPr>
        <p:spPr>
          <a:xfrm>
            <a:off x="276183" y="626835"/>
            <a:ext cx="9948608" cy="488318"/>
          </a:xfrm>
        </p:spPr>
        <p:txBody>
          <a:bodyPr>
            <a:normAutofit fontScale="90000"/>
          </a:bodyPr>
          <a:lstStyle/>
          <a:p>
            <a:r>
              <a:rPr lang="fr-FR" sz="2400" dirty="0"/>
              <a:t>Le Collectif des personnes malades et aidants liguées contre le cancer</a:t>
            </a:r>
          </a:p>
        </p:txBody>
      </p:sp>
      <p:sp>
        <p:nvSpPr>
          <p:cNvPr id="3" name="ZoneTexte 2">
            <a:extLst>
              <a:ext uri="{FF2B5EF4-FFF2-40B4-BE49-F238E27FC236}">
                <a16:creationId xmlns:a16="http://schemas.microsoft.com/office/drawing/2014/main" id="{8D071769-043E-FE61-8454-CBE03951E00E}"/>
              </a:ext>
            </a:extLst>
          </p:cNvPr>
          <p:cNvSpPr txBox="1"/>
          <p:nvPr/>
        </p:nvSpPr>
        <p:spPr>
          <a:xfrm>
            <a:off x="276183" y="1636348"/>
            <a:ext cx="6573191" cy="4298613"/>
          </a:xfrm>
          <a:prstGeom prst="rect">
            <a:avLst/>
          </a:prstGeom>
          <a:noFill/>
        </p:spPr>
        <p:txBody>
          <a:bodyPr wrap="square">
            <a:spAutoFit/>
          </a:bodyPr>
          <a:lstStyle/>
          <a:p>
            <a:pPr>
              <a:lnSpc>
                <a:spcPts val="1650"/>
              </a:lnSpc>
              <a:spcAft>
                <a:spcPts val="1500"/>
              </a:spcAft>
            </a:pPr>
            <a:r>
              <a:rPr lang="fr-FR" spc="79" dirty="0">
                <a:latin typeface="Arial" panose="020B0604020202020204" pitchFamily="34" charset="0"/>
                <a:cs typeface="Arial" panose="020B0604020202020204" pitchFamily="34" charset="0"/>
              </a:rPr>
              <a:t>Avec ce collectif, la Ligue souhaite :</a:t>
            </a:r>
          </a:p>
          <a:p>
            <a:pPr marL="285750" indent="-285750">
              <a:lnSpc>
                <a:spcPts val="1650"/>
              </a:lnSpc>
              <a:spcAft>
                <a:spcPts val="1500"/>
              </a:spcAft>
              <a:buFont typeface="Arial" panose="020B0604020202020204" pitchFamily="34" charset="0"/>
              <a:buChar char="•"/>
            </a:pPr>
            <a:r>
              <a:rPr lang="fr-FR" b="1" dirty="0">
                <a:latin typeface="Arial" panose="020B0604020202020204" pitchFamily="34" charset="0"/>
                <a:cs typeface="Arial" panose="020B0604020202020204" pitchFamily="34" charset="0"/>
              </a:rPr>
              <a:t>Faire</a:t>
            </a:r>
            <a:r>
              <a:rPr lang="fr-FR" b="1" spc="-69" dirty="0">
                <a:latin typeface="Arial" panose="020B0604020202020204" pitchFamily="34" charset="0"/>
                <a:cs typeface="Arial" panose="020B0604020202020204" pitchFamily="34" charset="0"/>
              </a:rPr>
              <a:t> </a:t>
            </a:r>
            <a:r>
              <a:rPr lang="fr-FR" b="1" spc="94" dirty="0">
                <a:latin typeface="Arial" panose="020B0604020202020204" pitchFamily="34" charset="0"/>
                <a:cs typeface="Arial" panose="020B0604020202020204" pitchFamily="34" charset="0"/>
              </a:rPr>
              <a:t>connaître</a:t>
            </a:r>
            <a:r>
              <a:rPr lang="fr-FR" b="1" spc="-67" dirty="0">
                <a:latin typeface="Arial" panose="020B0604020202020204" pitchFamily="34" charset="0"/>
                <a:cs typeface="Arial" panose="020B0604020202020204" pitchFamily="34" charset="0"/>
              </a:rPr>
              <a:t> </a:t>
            </a:r>
            <a:r>
              <a:rPr lang="fr-FR" b="1" spc="215" dirty="0">
                <a:latin typeface="Arial" panose="020B0604020202020204" pitchFamily="34" charset="0"/>
                <a:cs typeface="Arial" panose="020B0604020202020204" pitchFamily="34" charset="0"/>
              </a:rPr>
              <a:t>et</a:t>
            </a:r>
            <a:r>
              <a:rPr lang="fr-FR" b="1" spc="-67" dirty="0">
                <a:latin typeface="Arial" panose="020B0604020202020204" pitchFamily="34" charset="0"/>
                <a:cs typeface="Arial" panose="020B0604020202020204" pitchFamily="34" charset="0"/>
              </a:rPr>
              <a:t> </a:t>
            </a:r>
            <a:r>
              <a:rPr lang="fr-FR" b="1" spc="121" dirty="0">
                <a:latin typeface="Arial" panose="020B0604020202020204" pitchFamily="34" charset="0"/>
                <a:cs typeface="Arial" panose="020B0604020202020204" pitchFamily="34" charset="0"/>
              </a:rPr>
              <a:t>entendre</a:t>
            </a:r>
            <a:r>
              <a:rPr lang="fr-FR" b="1" spc="-76" dirty="0">
                <a:latin typeface="Arial" panose="020B0604020202020204" pitchFamily="34" charset="0"/>
                <a:cs typeface="Arial" panose="020B0604020202020204" pitchFamily="34" charset="0"/>
              </a:rPr>
              <a:t> </a:t>
            </a:r>
            <a:r>
              <a:rPr lang="fr-FR" b="1" spc="64" dirty="0">
                <a:latin typeface="Arial" panose="020B0604020202020204" pitchFamily="34" charset="0"/>
                <a:cs typeface="Arial" panose="020B0604020202020204" pitchFamily="34" charset="0"/>
              </a:rPr>
              <a:t>la</a:t>
            </a:r>
            <a:r>
              <a:rPr lang="fr-FR" b="1" spc="-73" dirty="0">
                <a:latin typeface="Arial" panose="020B0604020202020204" pitchFamily="34" charset="0"/>
                <a:cs typeface="Arial" panose="020B0604020202020204" pitchFamily="34" charset="0"/>
              </a:rPr>
              <a:t> </a:t>
            </a:r>
            <a:r>
              <a:rPr lang="fr-FR" b="1" dirty="0">
                <a:latin typeface="Arial" panose="020B0604020202020204" pitchFamily="34" charset="0"/>
                <a:cs typeface="Arial" panose="020B0604020202020204" pitchFamily="34" charset="0"/>
              </a:rPr>
              <a:t>voix</a:t>
            </a:r>
            <a:r>
              <a:rPr lang="fr-FR" b="1" spc="-73" dirty="0">
                <a:latin typeface="Arial" panose="020B0604020202020204" pitchFamily="34" charset="0"/>
                <a:cs typeface="Arial" panose="020B0604020202020204" pitchFamily="34" charset="0"/>
              </a:rPr>
              <a:t> </a:t>
            </a:r>
            <a:r>
              <a:rPr lang="fr-FR" spc="61" dirty="0">
                <a:latin typeface="Arial" panose="020B0604020202020204" pitchFamily="34" charset="0"/>
                <a:cs typeface="Arial" panose="020B0604020202020204" pitchFamily="34" charset="0"/>
              </a:rPr>
              <a:t>des</a:t>
            </a:r>
            <a:r>
              <a:rPr lang="fr-FR" spc="-154" dirty="0">
                <a:latin typeface="Arial" panose="020B0604020202020204" pitchFamily="34" charset="0"/>
                <a:cs typeface="Arial" panose="020B0604020202020204" pitchFamily="34" charset="0"/>
              </a:rPr>
              <a:t> </a:t>
            </a:r>
            <a:r>
              <a:rPr lang="fr-FR" spc="-6" dirty="0">
                <a:latin typeface="Arial" panose="020B0604020202020204" pitchFamily="34" charset="0"/>
                <a:cs typeface="Arial" panose="020B0604020202020204" pitchFamily="34" charset="0"/>
              </a:rPr>
              <a:t>personnes </a:t>
            </a:r>
            <a:r>
              <a:rPr lang="fr-FR" dirty="0">
                <a:latin typeface="Arial" panose="020B0604020202020204" pitchFamily="34" charset="0"/>
                <a:cs typeface="Arial" panose="020B0604020202020204" pitchFamily="34" charset="0"/>
              </a:rPr>
              <a:t>malades</a:t>
            </a:r>
            <a:r>
              <a:rPr lang="fr-FR" spc="-139" dirty="0">
                <a:latin typeface="Arial" panose="020B0604020202020204" pitchFamily="34" charset="0"/>
                <a:cs typeface="Arial" panose="020B0604020202020204" pitchFamily="34" charset="0"/>
              </a:rPr>
              <a:t> </a:t>
            </a:r>
            <a:r>
              <a:rPr lang="fr-FR" spc="100" dirty="0">
                <a:latin typeface="Arial" panose="020B0604020202020204" pitchFamily="34" charset="0"/>
                <a:cs typeface="Arial" panose="020B0604020202020204" pitchFamily="34" charset="0"/>
              </a:rPr>
              <a:t>et</a:t>
            </a:r>
            <a:r>
              <a:rPr lang="fr-FR" spc="-139" dirty="0">
                <a:latin typeface="Arial" panose="020B0604020202020204" pitchFamily="34" charset="0"/>
                <a:cs typeface="Arial" panose="020B0604020202020204" pitchFamily="34" charset="0"/>
              </a:rPr>
              <a:t> </a:t>
            </a:r>
            <a:r>
              <a:rPr lang="fr-FR" dirty="0">
                <a:latin typeface="Arial" panose="020B0604020202020204" pitchFamily="34" charset="0"/>
                <a:cs typeface="Arial" panose="020B0604020202020204" pitchFamily="34" charset="0"/>
              </a:rPr>
              <a:t>aidantes,</a:t>
            </a:r>
            <a:r>
              <a:rPr lang="fr-FR" spc="-139" dirty="0">
                <a:latin typeface="Arial" panose="020B0604020202020204" pitchFamily="34" charset="0"/>
                <a:cs typeface="Arial" panose="020B0604020202020204" pitchFamily="34" charset="0"/>
              </a:rPr>
              <a:t> </a:t>
            </a:r>
            <a:r>
              <a:rPr lang="fr-FR" spc="100" dirty="0">
                <a:latin typeface="Arial" panose="020B0604020202020204" pitchFamily="34" charset="0"/>
                <a:cs typeface="Arial" panose="020B0604020202020204" pitchFamily="34" charset="0"/>
              </a:rPr>
              <a:t>et</a:t>
            </a:r>
            <a:r>
              <a:rPr lang="fr-FR" spc="-136" dirty="0">
                <a:latin typeface="Arial" panose="020B0604020202020204" pitchFamily="34" charset="0"/>
                <a:cs typeface="Arial" panose="020B0604020202020204" pitchFamily="34" charset="0"/>
              </a:rPr>
              <a:t> </a:t>
            </a:r>
            <a:r>
              <a:rPr lang="fr-FR" b="1" spc="109" dirty="0">
                <a:latin typeface="Arial" panose="020B0604020202020204" pitchFamily="34" charset="0"/>
                <a:cs typeface="Arial" panose="020B0604020202020204" pitchFamily="34" charset="0"/>
              </a:rPr>
              <a:t>renforcer</a:t>
            </a:r>
            <a:r>
              <a:rPr lang="fr-FR" b="1" spc="-61" dirty="0">
                <a:latin typeface="Arial" panose="020B0604020202020204" pitchFamily="34" charset="0"/>
                <a:cs typeface="Arial" panose="020B0604020202020204" pitchFamily="34" charset="0"/>
              </a:rPr>
              <a:t> </a:t>
            </a:r>
            <a:r>
              <a:rPr lang="fr-FR" b="1" spc="76" dirty="0">
                <a:latin typeface="Arial" panose="020B0604020202020204" pitchFamily="34" charset="0"/>
                <a:cs typeface="Arial" panose="020B0604020202020204" pitchFamily="34" charset="0"/>
              </a:rPr>
              <a:t>leur</a:t>
            </a:r>
            <a:r>
              <a:rPr lang="fr-FR" b="1" spc="-61" dirty="0">
                <a:latin typeface="Arial" panose="020B0604020202020204" pitchFamily="34" charset="0"/>
                <a:cs typeface="Arial" panose="020B0604020202020204" pitchFamily="34" charset="0"/>
              </a:rPr>
              <a:t> </a:t>
            </a:r>
            <a:r>
              <a:rPr lang="fr-FR" b="1" spc="33" dirty="0">
                <a:latin typeface="Arial" panose="020B0604020202020204" pitchFamily="34" charset="0"/>
                <a:cs typeface="Arial" panose="020B0604020202020204" pitchFamily="34" charset="0"/>
              </a:rPr>
              <a:t>pouvoir</a:t>
            </a:r>
            <a:r>
              <a:rPr lang="fr-FR" b="1" spc="-55" dirty="0">
                <a:latin typeface="Arial" panose="020B0604020202020204" pitchFamily="34" charset="0"/>
                <a:cs typeface="Arial" panose="020B0604020202020204" pitchFamily="34" charset="0"/>
              </a:rPr>
              <a:t> </a:t>
            </a:r>
            <a:r>
              <a:rPr lang="fr-FR" b="1" dirty="0">
                <a:latin typeface="Arial" panose="020B0604020202020204" pitchFamily="34" charset="0"/>
                <a:cs typeface="Arial" panose="020B0604020202020204" pitchFamily="34" charset="0"/>
              </a:rPr>
              <a:t>d’agir</a:t>
            </a:r>
            <a:r>
              <a:rPr lang="fr-FR" b="1" spc="-61" dirty="0">
                <a:latin typeface="Arial" panose="020B0604020202020204" pitchFamily="34" charset="0"/>
                <a:cs typeface="Arial" panose="020B0604020202020204" pitchFamily="34" charset="0"/>
              </a:rPr>
              <a:t> </a:t>
            </a:r>
            <a:r>
              <a:rPr lang="fr-FR" spc="-30" dirty="0">
                <a:latin typeface="Arial" panose="020B0604020202020204" pitchFamily="34" charset="0"/>
                <a:cs typeface="Arial" panose="020B0604020202020204" pitchFamily="34" charset="0"/>
              </a:rPr>
              <a:t>;</a:t>
            </a:r>
            <a:endParaRPr lang="fr-FR" dirty="0">
              <a:latin typeface="Arial" panose="020B0604020202020204" pitchFamily="34" charset="0"/>
              <a:cs typeface="Arial" panose="020B0604020202020204" pitchFamily="34" charset="0"/>
            </a:endParaRPr>
          </a:p>
          <a:p>
            <a:pPr marL="285750" indent="-285750">
              <a:lnSpc>
                <a:spcPts val="1650"/>
              </a:lnSpc>
              <a:spcAft>
                <a:spcPts val="1500"/>
              </a:spcAft>
              <a:buFont typeface="Arial" panose="020B0604020202020204" pitchFamily="34" charset="0"/>
              <a:buChar char="•"/>
            </a:pPr>
            <a:r>
              <a:rPr lang="fr-FR" spc="42" dirty="0">
                <a:latin typeface="Arial" panose="020B0604020202020204" pitchFamily="34" charset="0"/>
                <a:cs typeface="Arial" panose="020B0604020202020204" pitchFamily="34" charset="0"/>
              </a:rPr>
              <a:t>Renforcer</a:t>
            </a:r>
            <a:r>
              <a:rPr lang="fr-FR" spc="-130" dirty="0">
                <a:latin typeface="Arial" panose="020B0604020202020204" pitchFamily="34" charset="0"/>
                <a:cs typeface="Arial" panose="020B0604020202020204" pitchFamily="34" charset="0"/>
              </a:rPr>
              <a:t> </a:t>
            </a:r>
            <a:r>
              <a:rPr lang="fr-FR" spc="-21" dirty="0">
                <a:latin typeface="Arial" panose="020B0604020202020204" pitchFamily="34" charset="0"/>
                <a:cs typeface="Arial" panose="020B0604020202020204" pitchFamily="34" charset="0"/>
              </a:rPr>
              <a:t>l’impact</a:t>
            </a:r>
            <a:r>
              <a:rPr lang="fr-FR" spc="-124" dirty="0">
                <a:latin typeface="Arial" panose="020B0604020202020204" pitchFamily="34" charset="0"/>
                <a:cs typeface="Arial" panose="020B0604020202020204" pitchFamily="34" charset="0"/>
              </a:rPr>
              <a:t> </a:t>
            </a:r>
            <a:r>
              <a:rPr lang="fr-FR" spc="69" dirty="0">
                <a:latin typeface="Arial" panose="020B0604020202020204" pitchFamily="34" charset="0"/>
                <a:cs typeface="Arial" panose="020B0604020202020204" pitchFamily="34" charset="0"/>
              </a:rPr>
              <a:t>de</a:t>
            </a:r>
            <a:r>
              <a:rPr lang="fr-FR" spc="-124" dirty="0">
                <a:latin typeface="Arial" panose="020B0604020202020204" pitchFamily="34" charset="0"/>
                <a:cs typeface="Arial" panose="020B0604020202020204" pitchFamily="34" charset="0"/>
              </a:rPr>
              <a:t> </a:t>
            </a:r>
            <a:r>
              <a:rPr lang="fr-FR" spc="39" dirty="0">
                <a:latin typeface="Arial" panose="020B0604020202020204" pitchFamily="34" charset="0"/>
                <a:cs typeface="Arial" panose="020B0604020202020204" pitchFamily="34" charset="0"/>
              </a:rPr>
              <a:t>notre</a:t>
            </a:r>
            <a:r>
              <a:rPr lang="fr-FR" spc="-124" dirty="0">
                <a:latin typeface="Arial" panose="020B0604020202020204" pitchFamily="34" charset="0"/>
                <a:cs typeface="Arial" panose="020B0604020202020204" pitchFamily="34" charset="0"/>
              </a:rPr>
              <a:t> </a:t>
            </a:r>
            <a:r>
              <a:rPr lang="fr-FR" spc="52" dirty="0">
                <a:latin typeface="Arial" panose="020B0604020202020204" pitchFamily="34" charset="0"/>
                <a:cs typeface="Arial" panose="020B0604020202020204" pitchFamily="34" charset="0"/>
              </a:rPr>
              <a:t>association</a:t>
            </a:r>
            <a:r>
              <a:rPr lang="fr-FR" spc="-127" dirty="0">
                <a:latin typeface="Arial" panose="020B0604020202020204" pitchFamily="34" charset="0"/>
                <a:cs typeface="Arial" panose="020B0604020202020204" pitchFamily="34" charset="0"/>
              </a:rPr>
              <a:t> </a:t>
            </a:r>
            <a:r>
              <a:rPr lang="fr-FR" spc="52" dirty="0">
                <a:latin typeface="Arial" panose="020B0604020202020204" pitchFamily="34" charset="0"/>
                <a:cs typeface="Arial" panose="020B0604020202020204" pitchFamily="34" charset="0"/>
              </a:rPr>
              <a:t>en </a:t>
            </a:r>
            <a:r>
              <a:rPr lang="fr-FR" spc="36" dirty="0">
                <a:latin typeface="Arial" panose="020B0604020202020204" pitchFamily="34" charset="0"/>
                <a:cs typeface="Arial" panose="020B0604020202020204" pitchFamily="34" charset="0"/>
              </a:rPr>
              <a:t>construisant</a:t>
            </a:r>
            <a:r>
              <a:rPr lang="fr-FR" spc="-124" dirty="0">
                <a:latin typeface="Arial" panose="020B0604020202020204" pitchFamily="34" charset="0"/>
                <a:cs typeface="Arial" panose="020B0604020202020204" pitchFamily="34" charset="0"/>
              </a:rPr>
              <a:t> </a:t>
            </a:r>
            <a:r>
              <a:rPr lang="fr-FR" b="1" spc="88" dirty="0">
                <a:latin typeface="Arial" panose="020B0604020202020204" pitchFamily="34" charset="0"/>
                <a:cs typeface="Arial" panose="020B0604020202020204" pitchFamily="34" charset="0"/>
              </a:rPr>
              <a:t>des</a:t>
            </a:r>
            <a:r>
              <a:rPr lang="fr-FR" b="1" spc="-42" dirty="0">
                <a:latin typeface="Arial" panose="020B0604020202020204" pitchFamily="34" charset="0"/>
                <a:cs typeface="Arial" panose="020B0604020202020204" pitchFamily="34" charset="0"/>
              </a:rPr>
              <a:t> </a:t>
            </a:r>
            <a:r>
              <a:rPr lang="fr-FR" b="1" spc="97" dirty="0">
                <a:latin typeface="Arial" panose="020B0604020202020204" pitchFamily="34" charset="0"/>
                <a:cs typeface="Arial" panose="020B0604020202020204" pitchFamily="34" charset="0"/>
              </a:rPr>
              <a:t>actions</a:t>
            </a:r>
            <a:r>
              <a:rPr lang="fr-FR" b="1" spc="-49" dirty="0">
                <a:latin typeface="Arial" panose="020B0604020202020204" pitchFamily="34" charset="0"/>
                <a:cs typeface="Arial" panose="020B0604020202020204" pitchFamily="34" charset="0"/>
              </a:rPr>
              <a:t> </a:t>
            </a:r>
            <a:r>
              <a:rPr lang="fr-FR" b="1" spc="36" dirty="0">
                <a:latin typeface="Arial" panose="020B0604020202020204" pitchFamily="34" charset="0"/>
                <a:cs typeface="Arial" panose="020B0604020202020204" pitchFamily="34" charset="0"/>
              </a:rPr>
              <a:t>plus</a:t>
            </a:r>
            <a:r>
              <a:rPr lang="fr-FR" b="1" spc="-42" dirty="0">
                <a:latin typeface="Arial" panose="020B0604020202020204" pitchFamily="34" charset="0"/>
                <a:cs typeface="Arial" panose="020B0604020202020204" pitchFamily="34" charset="0"/>
              </a:rPr>
              <a:t> </a:t>
            </a:r>
            <a:r>
              <a:rPr lang="fr-FR" b="1" spc="133" dirty="0">
                <a:latin typeface="Arial" panose="020B0604020202020204" pitchFamily="34" charset="0"/>
                <a:cs typeface="Arial" panose="020B0604020202020204" pitchFamily="34" charset="0"/>
              </a:rPr>
              <a:t>adaptées</a:t>
            </a:r>
            <a:r>
              <a:rPr lang="fr-FR" b="1" spc="-42" dirty="0">
                <a:latin typeface="Arial" panose="020B0604020202020204" pitchFamily="34" charset="0"/>
                <a:cs typeface="Arial" panose="020B0604020202020204" pitchFamily="34" charset="0"/>
              </a:rPr>
              <a:t> </a:t>
            </a:r>
            <a:r>
              <a:rPr lang="fr-FR" b="1" spc="103" dirty="0">
                <a:latin typeface="Arial" panose="020B0604020202020204" pitchFamily="34" charset="0"/>
                <a:cs typeface="Arial" panose="020B0604020202020204" pitchFamily="34" charset="0"/>
              </a:rPr>
              <a:t>à </a:t>
            </a:r>
            <a:r>
              <a:rPr lang="fr-FR" b="1" spc="69" dirty="0">
                <a:latin typeface="Arial" panose="020B0604020202020204" pitchFamily="34" charset="0"/>
                <a:cs typeface="Arial" panose="020B0604020202020204" pitchFamily="34" charset="0"/>
              </a:rPr>
              <a:t>leurs</a:t>
            </a:r>
            <a:r>
              <a:rPr lang="fr-FR" b="1" spc="-45" dirty="0">
                <a:latin typeface="Arial" panose="020B0604020202020204" pitchFamily="34" charset="0"/>
                <a:cs typeface="Arial" panose="020B0604020202020204" pitchFamily="34" charset="0"/>
              </a:rPr>
              <a:t> </a:t>
            </a:r>
            <a:r>
              <a:rPr lang="fr-FR" b="1" spc="49" dirty="0">
                <a:latin typeface="Arial" panose="020B0604020202020204" pitchFamily="34" charset="0"/>
                <a:cs typeface="Arial" panose="020B0604020202020204" pitchFamily="34" charset="0"/>
              </a:rPr>
              <a:t>besoins</a:t>
            </a:r>
            <a:r>
              <a:rPr lang="fr-FR" b="1" spc="-39" dirty="0">
                <a:latin typeface="Arial" panose="020B0604020202020204" pitchFamily="34" charset="0"/>
                <a:cs typeface="Arial" panose="020B0604020202020204" pitchFamily="34" charset="0"/>
              </a:rPr>
              <a:t> </a:t>
            </a:r>
            <a:r>
              <a:rPr lang="fr-FR" b="1" spc="227" dirty="0">
                <a:latin typeface="Arial" panose="020B0604020202020204" pitchFamily="34" charset="0"/>
                <a:cs typeface="Arial" panose="020B0604020202020204" pitchFamily="34" charset="0"/>
              </a:rPr>
              <a:t>et</a:t>
            </a:r>
            <a:r>
              <a:rPr lang="fr-FR" b="1" spc="-36" dirty="0">
                <a:latin typeface="Arial" panose="020B0604020202020204" pitchFamily="34" charset="0"/>
                <a:cs typeface="Arial" panose="020B0604020202020204" pitchFamily="34" charset="0"/>
              </a:rPr>
              <a:t> </a:t>
            </a:r>
            <a:r>
              <a:rPr lang="fr-FR" b="1" spc="154" dirty="0">
                <a:latin typeface="Arial" panose="020B0604020202020204" pitchFamily="34" charset="0"/>
                <a:cs typeface="Arial" panose="020B0604020202020204" pitchFamily="34" charset="0"/>
              </a:rPr>
              <a:t>attentes</a:t>
            </a:r>
            <a:r>
              <a:rPr lang="fr-FR" b="1" spc="-45" dirty="0">
                <a:latin typeface="Arial" panose="020B0604020202020204" pitchFamily="34" charset="0"/>
                <a:cs typeface="Arial" panose="020B0604020202020204" pitchFamily="34" charset="0"/>
              </a:rPr>
              <a:t> </a:t>
            </a:r>
            <a:r>
              <a:rPr lang="fr-FR" spc="-30" dirty="0">
                <a:latin typeface="Arial" panose="020B0604020202020204" pitchFamily="34" charset="0"/>
                <a:cs typeface="Arial" panose="020B0604020202020204" pitchFamily="34" charset="0"/>
              </a:rPr>
              <a:t>;</a:t>
            </a:r>
          </a:p>
          <a:p>
            <a:pPr marL="285750" indent="-285750">
              <a:lnSpc>
                <a:spcPts val="1650"/>
              </a:lnSpc>
              <a:spcAft>
                <a:spcPts val="1500"/>
              </a:spcAft>
              <a:buFont typeface="Arial" panose="020B0604020202020204" pitchFamily="34" charset="0"/>
              <a:buChar char="•"/>
            </a:pPr>
            <a:r>
              <a:rPr lang="fr-FR" spc="85" dirty="0">
                <a:latin typeface="Arial" panose="020B0604020202020204" pitchFamily="34" charset="0"/>
                <a:cs typeface="Arial" panose="020B0604020202020204" pitchFamily="34" charset="0"/>
              </a:rPr>
              <a:t>Permettre à ses membres de s'engager </a:t>
            </a:r>
            <a:r>
              <a:rPr lang="fr-FR" b="1" spc="85" dirty="0">
                <a:latin typeface="Arial" panose="020B0604020202020204" pitchFamily="34" charset="0"/>
                <a:cs typeface="Arial" panose="020B0604020202020204" pitchFamily="34" charset="0"/>
              </a:rPr>
              <a:t>en fonction de leurs disponibilités et de leurs envies</a:t>
            </a:r>
            <a:r>
              <a:rPr lang="fr-FR" spc="85" dirty="0">
                <a:latin typeface="Arial" panose="020B0604020202020204" pitchFamily="34" charset="0"/>
                <a:cs typeface="Arial" panose="020B0604020202020204" pitchFamily="34" charset="0"/>
              </a:rPr>
              <a:t>, sans contrainte</a:t>
            </a:r>
            <a:r>
              <a:rPr lang="fr-FR" spc="-6" dirty="0">
                <a:latin typeface="Arial" panose="020B0604020202020204" pitchFamily="34" charset="0"/>
                <a:cs typeface="Arial" panose="020B0604020202020204" pitchFamily="34" charset="0"/>
              </a:rPr>
              <a:t>.</a:t>
            </a:r>
            <a:endParaRPr lang="fr-FR" dirty="0">
              <a:latin typeface="Arial" panose="020B0604020202020204" pitchFamily="34" charset="0"/>
              <a:cs typeface="Arial" panose="020B0604020202020204" pitchFamily="34" charset="0"/>
            </a:endParaRPr>
          </a:p>
          <a:p>
            <a:pPr>
              <a:lnSpc>
                <a:spcPts val="1650"/>
              </a:lnSpc>
              <a:spcAft>
                <a:spcPts val="1500"/>
              </a:spcAft>
            </a:pPr>
            <a:r>
              <a:rPr lang="fr-FR" dirty="0">
                <a:latin typeface="Arial" panose="020B0604020202020204" pitchFamily="34" charset="0"/>
                <a:cs typeface="Arial" panose="020B0604020202020204" pitchFamily="34" charset="0"/>
              </a:rPr>
              <a:t>Pour les personnes :</a:t>
            </a:r>
          </a:p>
          <a:p>
            <a:pPr marL="285750" indent="-285750">
              <a:lnSpc>
                <a:spcPts val="1650"/>
              </a:lnSpc>
              <a:spcAft>
                <a:spcPts val="1500"/>
              </a:spcAft>
              <a:buFont typeface="Arial" panose="020B0604020202020204" pitchFamily="34" charset="0"/>
              <a:buChar char="•"/>
            </a:pPr>
            <a:r>
              <a:rPr lang="en-US" dirty="0" err="1">
                <a:latin typeface="Arial" panose="020B0604020202020204" pitchFamily="34" charset="0"/>
                <a:cs typeface="Arial" panose="020B0604020202020204" pitchFamily="34" charset="0"/>
              </a:rPr>
              <a:t>Touchées</a:t>
            </a:r>
            <a:r>
              <a:rPr lang="en-US" dirty="0">
                <a:latin typeface="Arial" panose="020B0604020202020204" pitchFamily="34" charset="0"/>
                <a:cs typeface="Arial" panose="020B0604020202020204" pitchFamily="34" charset="0"/>
              </a:rPr>
              <a:t> par la </a:t>
            </a:r>
            <a:r>
              <a:rPr lang="en-US" dirty="0" err="1">
                <a:latin typeface="Arial" panose="020B0604020202020204" pitchFamily="34" charset="0"/>
                <a:cs typeface="Arial" panose="020B0604020202020204" pitchFamily="34" charset="0"/>
              </a:rPr>
              <a:t>maladie</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cancéreuse</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en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qualité</a:t>
            </a:r>
            <a:r>
              <a:rPr lang="en-US" dirty="0">
                <a:latin typeface="Arial" panose="020B0604020202020204" pitchFamily="34" charset="0"/>
                <a:cs typeface="Arial" panose="020B0604020202020204" pitchFamily="34" charset="0"/>
              </a:rPr>
              <a:t> de </a:t>
            </a:r>
            <a:r>
              <a:rPr lang="en-US" b="1" dirty="0" err="1">
                <a:latin typeface="Arial" panose="020B0604020202020204" pitchFamily="34" charset="0"/>
                <a:cs typeface="Arial" panose="020B0604020202020204" pitchFamily="34" charset="0"/>
              </a:rPr>
              <a:t>personne</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malade</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ou</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proche</a:t>
            </a:r>
            <a:r>
              <a:rPr lang="en-US" b="1" dirty="0">
                <a:latin typeface="Arial" panose="020B0604020202020204" pitchFamily="34" charset="0"/>
                <a:cs typeface="Arial" panose="020B0604020202020204" pitchFamily="34" charset="0"/>
              </a:rPr>
              <a:t> aidant</a:t>
            </a:r>
            <a:endParaRPr lang="en-US" dirty="0">
              <a:latin typeface="Arial" panose="020B0604020202020204" pitchFamily="34" charset="0"/>
              <a:cs typeface="Arial" panose="020B0604020202020204" pitchFamily="34" charset="0"/>
            </a:endParaRPr>
          </a:p>
          <a:p>
            <a:pPr marL="285750" indent="-285750">
              <a:lnSpc>
                <a:spcPts val="1650"/>
              </a:lnSpc>
              <a:spcAft>
                <a:spcPts val="1500"/>
              </a:spcAft>
              <a:buFont typeface="Arial" panose="020B0604020202020204" pitchFamily="34" charset="0"/>
              <a:buChar char="•"/>
            </a:pPr>
            <a:r>
              <a:rPr lang="en-US" b="1" dirty="0" err="1">
                <a:latin typeface="Arial" panose="020B0604020202020204" pitchFamily="34" charset="0"/>
                <a:cs typeface="Arial" panose="020B0604020202020204" pitchFamily="34" charset="0"/>
              </a:rPr>
              <a:t>Bénévoles</a:t>
            </a:r>
            <a:r>
              <a:rPr lang="en-US" b="1" dirty="0">
                <a:latin typeface="Arial" panose="020B0604020202020204" pitchFamily="34" charset="0"/>
                <a:cs typeface="Arial" panose="020B0604020202020204" pitchFamily="34" charset="0"/>
              </a:rPr>
              <a:t> au sein </a:t>
            </a:r>
            <a:r>
              <a:rPr lang="en-US" dirty="0">
                <a:latin typeface="Arial" panose="020B0604020202020204" pitchFamily="34" charset="0"/>
                <a:cs typeface="Arial" panose="020B0604020202020204" pitchFamily="34" charset="0"/>
              </a:rPr>
              <a:t>des </a:t>
            </a:r>
            <a:r>
              <a:rPr lang="en-US" dirty="0" err="1">
                <a:latin typeface="Arial" panose="020B0604020202020204" pitchFamily="34" charset="0"/>
                <a:cs typeface="Arial" panose="020B0604020202020204" pitchFamily="34" charset="0"/>
              </a:rPr>
              <a:t>comités</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départementaux</a:t>
            </a:r>
            <a:r>
              <a:rPr lang="en-US" dirty="0">
                <a:latin typeface="Arial" panose="020B0604020202020204" pitchFamily="34" charset="0"/>
                <a:cs typeface="Arial" panose="020B0604020202020204" pitchFamily="34" charset="0"/>
              </a:rPr>
              <a:t> de la Ligue </a:t>
            </a:r>
            <a:r>
              <a:rPr lang="en-US" dirty="0" err="1">
                <a:latin typeface="Arial" panose="020B0604020202020204" pitchFamily="34" charset="0"/>
                <a:cs typeface="Arial" panose="020B0604020202020204" pitchFamily="34" charset="0"/>
              </a:rPr>
              <a:t>contre</a:t>
            </a:r>
            <a:r>
              <a:rPr lang="en-US" dirty="0">
                <a:latin typeface="Arial" panose="020B0604020202020204" pitchFamily="34" charset="0"/>
                <a:cs typeface="Arial" panose="020B0604020202020204" pitchFamily="34" charset="0"/>
              </a:rPr>
              <a:t> le cancer</a:t>
            </a:r>
            <a:endParaRPr lang="fr-FR" dirty="0">
              <a:latin typeface="Arial" panose="020B0604020202020204" pitchFamily="34" charset="0"/>
              <a:cs typeface="Arial" panose="020B0604020202020204" pitchFamily="34" charset="0"/>
            </a:endParaRPr>
          </a:p>
        </p:txBody>
      </p:sp>
      <p:sp>
        <p:nvSpPr>
          <p:cNvPr id="9" name="Rectangle : coins arrondis 8">
            <a:extLst>
              <a:ext uri="{FF2B5EF4-FFF2-40B4-BE49-F238E27FC236}">
                <a16:creationId xmlns:a16="http://schemas.microsoft.com/office/drawing/2014/main" id="{E8706870-6952-3EEC-8292-438CE90C31C3}"/>
              </a:ext>
            </a:extLst>
          </p:cNvPr>
          <p:cNvSpPr/>
          <p:nvPr/>
        </p:nvSpPr>
        <p:spPr>
          <a:xfrm>
            <a:off x="7975880" y="1993002"/>
            <a:ext cx="3626650" cy="3585303"/>
          </a:xfrm>
          <a:prstGeom prst="roundRect">
            <a:avLst/>
          </a:prstGeom>
          <a:solidFill>
            <a:schemeClr val="accent2">
              <a:alpha val="50000"/>
            </a:schemeClr>
          </a:solidFill>
          <a:ln>
            <a:solidFill>
              <a:schemeClr val="bg1"/>
            </a:solidFill>
          </a:ln>
        </p:spPr>
        <p:style>
          <a:lnRef idx="0">
            <a:scrgbClr r="0" g="0" b="0"/>
          </a:lnRef>
          <a:fillRef idx="0">
            <a:scrgbClr r="0" g="0" b="0"/>
          </a:fillRef>
          <a:effectRef idx="0">
            <a:scrgbClr r="0" g="0" b="0"/>
          </a:effectRef>
          <a:fontRef idx="minor">
            <a:schemeClr val="lt1"/>
          </a:fontRef>
        </p:style>
        <p:txBody>
          <a:bodyPr lIns="91440" tIns="45720" rIns="91440" bIns="45720" rtlCol="0" anchor="ctr"/>
          <a:lstStyle/>
          <a:p>
            <a:pPr algn="ctr"/>
            <a:r>
              <a:rPr lang="fr-FR" sz="1600" b="1" dirty="0">
                <a:solidFill>
                  <a:schemeClr val="tx1"/>
                </a:solidFill>
                <a:latin typeface="Arial" panose="020B0604020202020204" pitchFamily="34" charset="0"/>
                <a:cs typeface="Arial" panose="020B0604020202020204" pitchFamily="34" charset="0"/>
              </a:rPr>
              <a:t>Début 2025</a:t>
            </a:r>
            <a:endParaRPr lang="fr-FR" sz="1600" dirty="0">
              <a:solidFill>
                <a:schemeClr val="tx1"/>
              </a:solidFill>
              <a:latin typeface="Arial" panose="020B0604020202020204" pitchFamily="34" charset="0"/>
              <a:cs typeface="Arial" panose="020B0604020202020204" pitchFamily="34" charset="0"/>
            </a:endParaRPr>
          </a:p>
          <a:p>
            <a:endParaRPr lang="fr-FR" sz="1600" b="1" dirty="0">
              <a:solidFill>
                <a:schemeClr val="tx1"/>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1600" dirty="0">
                <a:solidFill>
                  <a:schemeClr val="tx1"/>
                </a:solidFill>
                <a:latin typeface="Arial" panose="020B0604020202020204" pitchFamily="34" charset="0"/>
                <a:cs typeface="Arial" panose="020B0604020202020204" pitchFamily="34" charset="0"/>
              </a:rPr>
              <a:t>Plus de 70 </a:t>
            </a:r>
            <a:r>
              <a:rPr lang="en-US" sz="1600" dirty="0" err="1">
                <a:solidFill>
                  <a:schemeClr val="tx1"/>
                </a:solidFill>
                <a:latin typeface="Arial" panose="020B0604020202020204" pitchFamily="34" charset="0"/>
                <a:cs typeface="Arial" panose="020B0604020202020204" pitchFamily="34" charset="0"/>
              </a:rPr>
              <a:t>membres</a:t>
            </a:r>
            <a:r>
              <a:rPr lang="en-US" sz="1600" dirty="0">
                <a:solidFill>
                  <a:schemeClr val="tx1"/>
                </a:solidFill>
                <a:latin typeface="Arial" panose="020B0604020202020204" pitchFamily="34" charset="0"/>
                <a:cs typeface="Arial" panose="020B0604020202020204" pitchFamily="34" charset="0"/>
              </a:rPr>
              <a:t> du collectif </a:t>
            </a:r>
            <a:r>
              <a:rPr lang="en-US" sz="1600" dirty="0" err="1">
                <a:solidFill>
                  <a:schemeClr val="tx1"/>
                </a:solidFill>
                <a:latin typeface="Arial" panose="020B0604020202020204" pitchFamily="34" charset="0"/>
                <a:cs typeface="Arial" panose="020B0604020202020204" pitchFamily="34" charset="0"/>
              </a:rPr>
              <a:t>actifs</a:t>
            </a:r>
            <a:r>
              <a:rPr lang="en-US" sz="1600" dirty="0">
                <a:solidFill>
                  <a:schemeClr val="tx1"/>
                </a:solidFill>
                <a:latin typeface="Arial" panose="020B0604020202020204" pitchFamily="34" charset="0"/>
                <a:cs typeface="Arial" panose="020B0604020202020204" pitchFamily="34" charset="0"/>
              </a:rPr>
              <a:t> dans 25 départements</a:t>
            </a:r>
          </a:p>
          <a:p>
            <a:endParaRPr lang="en-US" sz="1600" dirty="0">
              <a:solidFill>
                <a:schemeClr val="tx1"/>
              </a:solidFill>
              <a:latin typeface="Arial" panose="020B0604020202020204" pitchFamily="34" charset="0"/>
              <a:cs typeface="Arial" panose="020B0604020202020204" pitchFamily="34" charset="0"/>
            </a:endParaRPr>
          </a:p>
          <a:p>
            <a:pPr marL="293451" indent="-285750">
              <a:spcBef>
                <a:spcPts val="79"/>
              </a:spcBef>
              <a:buFont typeface="Arial" panose="020B0604020202020204" pitchFamily="34" charset="0"/>
              <a:buChar char="•"/>
            </a:pPr>
            <a:r>
              <a:rPr lang="en-US" sz="1600" dirty="0">
                <a:solidFill>
                  <a:schemeClr val="tx1"/>
                </a:solidFill>
                <a:latin typeface="Arial" panose="020B0604020202020204" pitchFamily="34" charset="0"/>
                <a:cs typeface="Arial" panose="020B0604020202020204" pitchFamily="34" charset="0"/>
              </a:rPr>
              <a:t>Plus de 15 missions </a:t>
            </a:r>
            <a:r>
              <a:rPr lang="fr-FR" sz="1600" spc="64" dirty="0">
                <a:solidFill>
                  <a:schemeClr val="tx1"/>
                </a:solidFill>
                <a:latin typeface="Arial" panose="020B0604020202020204" pitchFamily="34" charset="0"/>
                <a:cs typeface="Arial" panose="020B0604020202020204" pitchFamily="34" charset="0"/>
              </a:rPr>
              <a:t>réalisées pour renforcer l’impact des actions de la Ligue ou de ses partenaires (</a:t>
            </a:r>
            <a:r>
              <a:rPr lang="fr-FR" sz="1600" spc="64" dirty="0" err="1">
                <a:solidFill>
                  <a:schemeClr val="tx1"/>
                </a:solidFill>
                <a:latin typeface="Arial" panose="020B0604020202020204" pitchFamily="34" charset="0"/>
                <a:cs typeface="Arial" panose="020B0604020202020204" pitchFamily="34" charset="0"/>
              </a:rPr>
              <a:t>INCa</a:t>
            </a:r>
            <a:r>
              <a:rPr lang="fr-FR" sz="1600" spc="64" dirty="0">
                <a:solidFill>
                  <a:schemeClr val="tx1"/>
                </a:solidFill>
                <a:latin typeface="Arial" panose="020B0604020202020204" pitchFamily="34" charset="0"/>
                <a:cs typeface="Arial" panose="020B0604020202020204" pitchFamily="34" charset="0"/>
              </a:rPr>
              <a:t>, associations de patients et d’aidants…)</a:t>
            </a:r>
            <a:endParaRPr lang="fr-FR" sz="1600" dirty="0">
              <a:solidFill>
                <a:schemeClr val="tx1"/>
              </a:solidFill>
              <a:latin typeface="Arial" panose="020B0604020202020204" pitchFamily="34" charset="0"/>
              <a:cs typeface="Arial" panose="020B0604020202020204" pitchFamily="34" charset="0"/>
            </a:endParaRPr>
          </a:p>
          <a:p>
            <a:endParaRPr lang="fr-FR" b="1" dirty="0"/>
          </a:p>
        </p:txBody>
      </p:sp>
    </p:spTree>
    <p:extLst>
      <p:ext uri="{BB962C8B-B14F-4D97-AF65-F5344CB8AC3E}">
        <p14:creationId xmlns:p14="http://schemas.microsoft.com/office/powerpoint/2010/main" val="91133338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9D559B-7C0A-323E-57B3-3D3462558351}"/>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867B7228-7C59-568C-08D0-79E8FC6C9051}"/>
              </a:ext>
            </a:extLst>
          </p:cNvPr>
          <p:cNvSpPr>
            <a:spLocks noGrp="1"/>
          </p:cNvSpPr>
          <p:nvPr>
            <p:ph type="title"/>
          </p:nvPr>
        </p:nvSpPr>
        <p:spPr>
          <a:xfrm>
            <a:off x="276183" y="678880"/>
            <a:ext cx="9948608" cy="488318"/>
          </a:xfrm>
        </p:spPr>
        <p:txBody>
          <a:bodyPr>
            <a:normAutofit/>
          </a:bodyPr>
          <a:lstStyle/>
          <a:p>
            <a:r>
              <a:rPr lang="fr-FR" sz="2200" dirty="0"/>
              <a:t>L’engagement du Collectif à travers un exemple : notre manifeste</a:t>
            </a:r>
          </a:p>
        </p:txBody>
      </p:sp>
      <p:sp>
        <p:nvSpPr>
          <p:cNvPr id="4" name="ZoneTexte 3">
            <a:extLst>
              <a:ext uri="{FF2B5EF4-FFF2-40B4-BE49-F238E27FC236}">
                <a16:creationId xmlns:a16="http://schemas.microsoft.com/office/drawing/2014/main" id="{44E08E29-E9D8-99C9-6F49-8CFC409D3C24}"/>
              </a:ext>
            </a:extLst>
          </p:cNvPr>
          <p:cNvSpPr txBox="1"/>
          <p:nvPr/>
        </p:nvSpPr>
        <p:spPr>
          <a:xfrm>
            <a:off x="3099574" y="5572470"/>
            <a:ext cx="5009245" cy="400110"/>
          </a:xfrm>
          <a:prstGeom prst="rect">
            <a:avLst/>
          </a:prstGeom>
          <a:noFill/>
        </p:spPr>
        <p:txBody>
          <a:bodyPr wrap="square" rtlCol="0">
            <a:spAutoFit/>
          </a:bodyPr>
          <a:lstStyle>
            <a:defPPr>
              <a:defRPr lang="fr-FR"/>
            </a:defPPr>
            <a:lvl1pPr>
              <a:defRPr sz="2000" b="1">
                <a:solidFill>
                  <a:schemeClr val="accent2"/>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000" b="1" i="1" u="none" strike="noStrike" kern="1200" cap="none" spc="0" normalizeH="0" baseline="0" noProof="0" dirty="0">
                <a:ln>
                  <a:noFill/>
                </a:ln>
                <a:effectLst/>
                <a:uLnTx/>
                <a:uFillTx/>
                <a:latin typeface="Arial" panose="020B0604020202020204" pitchFamily="34" charset="0"/>
                <a:cs typeface="Arial" panose="020B0604020202020204" pitchFamily="34" charset="0"/>
              </a:rPr>
              <a:t>Tout au long de l’année 2024</a:t>
            </a:r>
          </a:p>
        </p:txBody>
      </p:sp>
      <p:sp>
        <p:nvSpPr>
          <p:cNvPr id="11" name="Ellipse 10">
            <a:extLst>
              <a:ext uri="{FF2B5EF4-FFF2-40B4-BE49-F238E27FC236}">
                <a16:creationId xmlns:a16="http://schemas.microsoft.com/office/drawing/2014/main" id="{76400D39-723C-770E-285B-33BB75718205}"/>
              </a:ext>
            </a:extLst>
          </p:cNvPr>
          <p:cNvSpPr/>
          <p:nvPr/>
        </p:nvSpPr>
        <p:spPr>
          <a:xfrm>
            <a:off x="3213951" y="2250788"/>
            <a:ext cx="4073072" cy="3154680"/>
          </a:xfrm>
          <a:prstGeom prst="ellipse">
            <a:avLst/>
          </a:prstGeom>
          <a:noFill/>
          <a:ln w="28575">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Epilogue Light"/>
              <a:ea typeface="+mn-ea"/>
              <a:cs typeface="+mn-cs"/>
            </a:endParaRPr>
          </a:p>
        </p:txBody>
      </p:sp>
      <p:sp>
        <p:nvSpPr>
          <p:cNvPr id="5" name="ZoneTexte 4">
            <a:extLst>
              <a:ext uri="{FF2B5EF4-FFF2-40B4-BE49-F238E27FC236}">
                <a16:creationId xmlns:a16="http://schemas.microsoft.com/office/drawing/2014/main" id="{D0FCFFE9-F88A-BF5D-7566-2FD21158F499}"/>
              </a:ext>
            </a:extLst>
          </p:cNvPr>
          <p:cNvSpPr txBox="1"/>
          <p:nvPr/>
        </p:nvSpPr>
        <p:spPr>
          <a:xfrm>
            <a:off x="812629" y="2070612"/>
            <a:ext cx="4258130" cy="1785104"/>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600" b="0" i="0" u="none" strike="noStrike" kern="120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rPr>
              <a:t>Allongement des délais d’accès aux soins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600" b="0" i="0" u="none" strike="noStrike" kern="120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rPr>
              <a:t>Difficultés d'accès aux médicaments en ville comme à l'hôpital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600" b="0" i="0" u="none" strike="noStrike" kern="120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rPr>
              <a:t>Déficit d'accompagnement et de soutien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600" b="0" i="0" u="none" strike="noStrike" kern="120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rPr>
              <a:t>Restes à charge encore trop importants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fr-FR" sz="1600" b="0" i="0" u="none" strike="noStrike" kern="120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1" u="none" strike="noStrike" kern="120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rPr>
              <a:t>Plus de 2 500 personnes malades et aidantes</a:t>
            </a:r>
          </a:p>
        </p:txBody>
      </p:sp>
      <p:sp>
        <p:nvSpPr>
          <p:cNvPr id="7" name="ZoneTexte 6">
            <a:extLst>
              <a:ext uri="{FF2B5EF4-FFF2-40B4-BE49-F238E27FC236}">
                <a16:creationId xmlns:a16="http://schemas.microsoft.com/office/drawing/2014/main" id="{D09FB2F8-F3C2-0C8B-9798-DE205A3161F6}"/>
              </a:ext>
            </a:extLst>
          </p:cNvPr>
          <p:cNvSpPr txBox="1"/>
          <p:nvPr/>
        </p:nvSpPr>
        <p:spPr>
          <a:xfrm>
            <a:off x="700485" y="1673692"/>
            <a:ext cx="4073072"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1" i="1" u="none" strike="noStrike" kern="1200" cap="none" spc="0" normalizeH="0" baseline="0" noProof="0" dirty="0">
                <a:ln>
                  <a:noFill/>
                </a:ln>
                <a:solidFill>
                  <a:schemeClr val="accent2"/>
                </a:solidFill>
                <a:effectLst/>
                <a:uLnTx/>
                <a:uFillTx/>
                <a:latin typeface="Arial" panose="020B0604020202020204" pitchFamily="34" charset="0"/>
                <a:cs typeface="Arial" panose="020B0604020202020204" pitchFamily="34" charset="0"/>
              </a:rPr>
              <a:t>Février 2024 - Enquête BVA</a:t>
            </a:r>
          </a:p>
        </p:txBody>
      </p:sp>
      <p:sp>
        <p:nvSpPr>
          <p:cNvPr id="8" name="ZoneTexte 7">
            <a:extLst>
              <a:ext uri="{FF2B5EF4-FFF2-40B4-BE49-F238E27FC236}">
                <a16:creationId xmlns:a16="http://schemas.microsoft.com/office/drawing/2014/main" id="{5C142BA8-B91A-9F5E-181A-186E355B7EED}"/>
              </a:ext>
            </a:extLst>
          </p:cNvPr>
          <p:cNvSpPr txBox="1"/>
          <p:nvPr/>
        </p:nvSpPr>
        <p:spPr>
          <a:xfrm>
            <a:off x="5510438" y="1682486"/>
            <a:ext cx="4073072"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1" i="1" u="none" strike="noStrike" kern="1200" cap="none" spc="0" normalizeH="0" baseline="0" noProof="0" dirty="0">
                <a:ln>
                  <a:noFill/>
                </a:ln>
                <a:solidFill>
                  <a:schemeClr val="accent2"/>
                </a:solidFill>
                <a:effectLst/>
                <a:uLnTx/>
                <a:uFillTx/>
                <a:latin typeface="Arial" panose="020B0604020202020204" pitchFamily="34" charset="0"/>
                <a:cs typeface="Arial" panose="020B0604020202020204" pitchFamily="34" charset="0"/>
              </a:rPr>
              <a:t>Novembre 2024 - Enquête Ipsos</a:t>
            </a:r>
          </a:p>
        </p:txBody>
      </p:sp>
      <p:sp>
        <p:nvSpPr>
          <p:cNvPr id="10" name="ZoneTexte 9">
            <a:extLst>
              <a:ext uri="{FF2B5EF4-FFF2-40B4-BE49-F238E27FC236}">
                <a16:creationId xmlns:a16="http://schemas.microsoft.com/office/drawing/2014/main" id="{63D53C6D-68AE-85E5-F6B1-7885537A4B02}"/>
              </a:ext>
            </a:extLst>
          </p:cNvPr>
          <p:cNvSpPr txBox="1"/>
          <p:nvPr/>
        </p:nvSpPr>
        <p:spPr>
          <a:xfrm>
            <a:off x="5604198" y="2073802"/>
            <a:ext cx="5775173" cy="1754326"/>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rPr>
              <a:t>Etat des lieux de la prise en charge du cancer et évaluation de l’impact des politiques de santé depuis 25 ans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600" b="0"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rPr>
              <a:t>Restes à charge et difficultés financières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600" b="0"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rPr>
              <a:t>Délais d’accès aux soins et aux médicaments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600" b="0"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rPr>
              <a:t>Déficit d’accompagnement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fr-FR" sz="1400" b="0" i="1" u="none" strike="noStrike" kern="1200" cap="none" spc="0" normalizeH="0" baseline="0" noProof="0">
              <a:ln>
                <a:noFill/>
              </a:ln>
              <a:solidFill>
                <a:sysClr val="windowText" lastClr="000000"/>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1" u="none" strike="noStrike" kern="1200" cap="none" spc="0" normalizeH="0" baseline="0" noProof="0">
                <a:ln>
                  <a:noFill/>
                </a:ln>
                <a:solidFill>
                  <a:sysClr val="windowText" lastClr="000000"/>
                </a:solidFill>
                <a:effectLst/>
                <a:uLnTx/>
                <a:uFillTx/>
                <a:latin typeface="Arial" panose="020B0604020202020204" pitchFamily="34" charset="0"/>
                <a:cs typeface="Arial" panose="020B0604020202020204" pitchFamily="34" charset="0"/>
              </a:rPr>
              <a:t>Plus de 3 000 personnes malades et aidantes</a:t>
            </a:r>
          </a:p>
        </p:txBody>
      </p:sp>
      <p:sp>
        <p:nvSpPr>
          <p:cNvPr id="6" name="ZoneTexte 5">
            <a:extLst>
              <a:ext uri="{FF2B5EF4-FFF2-40B4-BE49-F238E27FC236}">
                <a16:creationId xmlns:a16="http://schemas.microsoft.com/office/drawing/2014/main" id="{FD02EA16-1B35-F2B4-AB8C-1F977D81CF32}"/>
              </a:ext>
            </a:extLst>
          </p:cNvPr>
          <p:cNvSpPr txBox="1"/>
          <p:nvPr/>
        </p:nvSpPr>
        <p:spPr>
          <a:xfrm>
            <a:off x="2349989" y="4408988"/>
            <a:ext cx="6508417" cy="1077218"/>
          </a:xfrm>
          <a:prstGeom prst="rect">
            <a:avLst/>
          </a:prstGeom>
        </p:spPr>
        <p:style>
          <a:lnRef idx="2">
            <a:schemeClr val="dk1"/>
          </a:lnRef>
          <a:fillRef idx="1">
            <a:schemeClr val="lt1"/>
          </a:fillRef>
          <a:effectRef idx="0">
            <a:schemeClr val="dk1"/>
          </a:effectRef>
          <a:fontRef idx="minor">
            <a:schemeClr val="dk1"/>
          </a:fontRef>
        </p:style>
        <p:txBody>
          <a:bodyPr wrap="square" lIns="91440" tIns="45720" rIns="91440" bIns="45720" rtlCol="0" anchor="t">
            <a:spAutoFit/>
          </a:bodyPr>
          <a:lstStyle>
            <a:defPPr>
              <a:defRPr lang="fr-FR"/>
            </a:defPPr>
            <a:lvl1pPr marL="285750" indent="-285750">
              <a:buFont typeface="Arial" panose="020B0604020202020204" pitchFamily="34" charset="0"/>
              <a:buChar char="•"/>
              <a:defRPr sz="1600">
                <a:solidFill>
                  <a:sysClr val="windowText" lastClr="000000"/>
                </a:solidFill>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600" b="0" i="0" u="none" strike="noStrike" kern="120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rPr>
              <a:t>Colloques à  Nîmes, Bordeaux puis Nice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600" b="0" i="0" u="none" strike="noStrike" kern="120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rPr>
              <a:t>Questionnaires locaux relayés par les comités et la PQR</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600" b="0" i="0" u="none" strike="noStrike" kern="120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rPr>
              <a:t>Remontées de témoignages via les permanences sociales et les Comités départementaux</a:t>
            </a:r>
          </a:p>
        </p:txBody>
      </p:sp>
    </p:spTree>
    <p:extLst>
      <p:ext uri="{BB962C8B-B14F-4D97-AF65-F5344CB8AC3E}">
        <p14:creationId xmlns:p14="http://schemas.microsoft.com/office/powerpoint/2010/main" val="241384333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30AC00-5024-1357-8A03-40D2B087CB6D}"/>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872A369F-AD2B-558A-D917-3869465C5D95}"/>
              </a:ext>
            </a:extLst>
          </p:cNvPr>
          <p:cNvSpPr>
            <a:spLocks noGrp="1"/>
          </p:cNvSpPr>
          <p:nvPr>
            <p:ph type="title"/>
          </p:nvPr>
        </p:nvSpPr>
        <p:spPr>
          <a:xfrm>
            <a:off x="276183" y="678880"/>
            <a:ext cx="9948608" cy="488318"/>
          </a:xfrm>
        </p:spPr>
        <p:txBody>
          <a:bodyPr>
            <a:normAutofit/>
          </a:bodyPr>
          <a:lstStyle/>
          <a:p>
            <a:r>
              <a:rPr lang="fr-FR" sz="2200" dirty="0"/>
              <a:t>Un manifeste, 10 recommandations</a:t>
            </a:r>
          </a:p>
        </p:txBody>
      </p:sp>
      <p:sp>
        <p:nvSpPr>
          <p:cNvPr id="9" name="ZoneTexte 8">
            <a:extLst>
              <a:ext uri="{FF2B5EF4-FFF2-40B4-BE49-F238E27FC236}">
                <a16:creationId xmlns:a16="http://schemas.microsoft.com/office/drawing/2014/main" id="{9A9D166A-F723-1818-2A00-FF1DAD4150E2}"/>
              </a:ext>
            </a:extLst>
          </p:cNvPr>
          <p:cNvSpPr txBox="1"/>
          <p:nvPr/>
        </p:nvSpPr>
        <p:spPr>
          <a:xfrm>
            <a:off x="276183" y="1988650"/>
            <a:ext cx="5348578" cy="3139321"/>
          </a:xfrm>
          <a:prstGeom prst="rect">
            <a:avLst/>
          </a:prstGeom>
          <a:noFill/>
        </p:spPr>
        <p:txBody>
          <a:bodyPr wrap="square">
            <a:spAutoFit/>
          </a:bodyPr>
          <a:lstStyle/>
          <a:p>
            <a:pPr marL="0" lvl="2"/>
            <a:r>
              <a:rPr lang="fr-FR" sz="1800" dirty="0">
                <a:latin typeface="Arial" panose="020B0604020202020204" pitchFamily="34" charset="0"/>
                <a:cs typeface="Arial" panose="020B0604020202020204" pitchFamily="34" charset="0"/>
              </a:rPr>
              <a:t>Ce document a été construit autour de l’ensemble du parcours de vie des personnes malades et de leurs proches aidants.</a:t>
            </a:r>
            <a:endParaRPr lang="en-US" dirty="0">
              <a:latin typeface="Arial" panose="020B0604020202020204" pitchFamily="34" charset="0"/>
              <a:cs typeface="Arial" panose="020B0604020202020204" pitchFamily="34" charset="0"/>
            </a:endParaRPr>
          </a:p>
          <a:p>
            <a:pPr marL="179705" lvl="2" indent="-179705">
              <a:buFont typeface="Arial" panose="020B0604020202020204" pitchFamily="34" charset="0"/>
              <a:buChar char="•"/>
            </a:pPr>
            <a:endParaRPr lang="fr-FR" sz="1800" dirty="0">
              <a:latin typeface="Arial" panose="020B0604020202020204" pitchFamily="34" charset="0"/>
              <a:cs typeface="Arial" panose="020B0604020202020204" pitchFamily="34" charset="0"/>
            </a:endParaRPr>
          </a:p>
          <a:p>
            <a:pPr marL="0" lvl="2"/>
            <a:r>
              <a:rPr lang="fr-FR" sz="1800" dirty="0">
                <a:latin typeface="Arial" panose="020B0604020202020204" pitchFamily="34" charset="0"/>
                <a:cs typeface="Arial" panose="020B0604020202020204" pitchFamily="34" charset="0"/>
              </a:rPr>
              <a:t>Sans être exhaustif, il porte 10 recommandations en lien avec les axes du plan d’action triennal de la Ligue contre le cancer.</a:t>
            </a:r>
          </a:p>
          <a:p>
            <a:pPr marL="179705" lvl="2" indent="-179705">
              <a:buFont typeface="Arial" panose="020B0604020202020204" pitchFamily="34" charset="0"/>
              <a:buChar char="•"/>
            </a:pPr>
            <a:endParaRPr lang="fr-FR" sz="1800" dirty="0">
              <a:latin typeface="Arial" panose="020B0604020202020204" pitchFamily="34" charset="0"/>
              <a:cs typeface="Arial" panose="020B0604020202020204" pitchFamily="34" charset="0"/>
            </a:endParaRPr>
          </a:p>
          <a:p>
            <a:pPr marL="0" lvl="2" algn="just"/>
            <a:r>
              <a:rPr lang="fr-FR" sz="1800" dirty="0">
                <a:latin typeface="Arial" panose="020B0604020202020204" pitchFamily="34" charset="0"/>
                <a:cs typeface="Arial" panose="020B0604020202020204" pitchFamily="34" charset="0"/>
              </a:rPr>
              <a:t>Un outil qui vient alimenter le plaidoyer de la Ligue contre le cancer avec des propositions concrètes tout au long du parcours de vie.</a:t>
            </a:r>
            <a:endParaRPr lang="fr-FR" dirty="0">
              <a:latin typeface="Arial" panose="020B0604020202020204" pitchFamily="34" charset="0"/>
              <a:cs typeface="Arial" panose="020B0604020202020204" pitchFamily="34" charset="0"/>
            </a:endParaRPr>
          </a:p>
        </p:txBody>
      </p:sp>
      <p:pic>
        <p:nvPicPr>
          <p:cNvPr id="12" name="Image 11">
            <a:extLst>
              <a:ext uri="{FF2B5EF4-FFF2-40B4-BE49-F238E27FC236}">
                <a16:creationId xmlns:a16="http://schemas.microsoft.com/office/drawing/2014/main" id="{4889B9DB-92C6-FEE4-965C-A019B7187F8C}"/>
              </a:ext>
            </a:extLst>
          </p:cNvPr>
          <p:cNvPicPr>
            <a:picLocks noChangeAspect="1"/>
          </p:cNvPicPr>
          <p:nvPr/>
        </p:nvPicPr>
        <p:blipFill>
          <a:blip r:embed="rId2"/>
          <a:stretch>
            <a:fillRect/>
          </a:stretch>
        </p:blipFill>
        <p:spPr>
          <a:xfrm>
            <a:off x="9131245" y="831954"/>
            <a:ext cx="2427420" cy="3442228"/>
          </a:xfrm>
          <a:prstGeom prst="rect">
            <a:avLst/>
          </a:prstGeom>
          <a:ln>
            <a:noFill/>
          </a:ln>
          <a:effectLst>
            <a:outerShdw blurRad="292100" dist="139700" dir="2700000" algn="tl" rotWithShape="0">
              <a:srgbClr val="333333">
                <a:alpha val="65000"/>
              </a:srgbClr>
            </a:outerShdw>
          </a:effectLst>
        </p:spPr>
      </p:pic>
      <p:pic>
        <p:nvPicPr>
          <p:cNvPr id="13" name="Image 12">
            <a:extLst>
              <a:ext uri="{FF2B5EF4-FFF2-40B4-BE49-F238E27FC236}">
                <a16:creationId xmlns:a16="http://schemas.microsoft.com/office/drawing/2014/main" id="{BD14C92F-825A-4D17-D980-89755DAF2C67}"/>
              </a:ext>
            </a:extLst>
          </p:cNvPr>
          <p:cNvPicPr>
            <a:picLocks noChangeAspect="1"/>
          </p:cNvPicPr>
          <p:nvPr/>
        </p:nvPicPr>
        <p:blipFill>
          <a:blip r:embed="rId3"/>
          <a:stretch>
            <a:fillRect/>
          </a:stretch>
        </p:blipFill>
        <p:spPr>
          <a:xfrm>
            <a:off x="6335503" y="2645875"/>
            <a:ext cx="2624555" cy="34290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10387273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a:extLst>
              <a:ext uri="{FF2B5EF4-FFF2-40B4-BE49-F238E27FC236}">
                <a16:creationId xmlns:a16="http://schemas.microsoft.com/office/drawing/2014/main" id="{A4BAAF0D-9715-77CE-F4C8-D826A71F98FE}"/>
              </a:ext>
            </a:extLst>
          </p:cNvPr>
          <p:cNvPicPr>
            <a:picLocks noChangeAspect="1"/>
          </p:cNvPicPr>
          <p:nvPr/>
        </p:nvPicPr>
        <p:blipFill>
          <a:blip r:embed="rId2"/>
          <a:stretch>
            <a:fillRect/>
          </a:stretch>
        </p:blipFill>
        <p:spPr>
          <a:xfrm>
            <a:off x="5567918" y="446567"/>
            <a:ext cx="4384157" cy="6174869"/>
          </a:xfrm>
          <a:prstGeom prst="rect">
            <a:avLst/>
          </a:prstGeom>
        </p:spPr>
      </p:pic>
      <p:pic>
        <p:nvPicPr>
          <p:cNvPr id="3" name="Image 2">
            <a:extLst>
              <a:ext uri="{FF2B5EF4-FFF2-40B4-BE49-F238E27FC236}">
                <a16:creationId xmlns:a16="http://schemas.microsoft.com/office/drawing/2014/main" id="{C533CE7D-C790-60A2-F6DF-FDEB6EA0876E}"/>
              </a:ext>
            </a:extLst>
          </p:cNvPr>
          <p:cNvPicPr>
            <a:picLocks noChangeAspect="1"/>
          </p:cNvPicPr>
          <p:nvPr/>
        </p:nvPicPr>
        <p:blipFill>
          <a:blip r:embed="rId3"/>
          <a:stretch>
            <a:fillRect/>
          </a:stretch>
        </p:blipFill>
        <p:spPr>
          <a:xfrm>
            <a:off x="863349" y="446567"/>
            <a:ext cx="4250912" cy="6116419"/>
          </a:xfrm>
          <a:prstGeom prst="rect">
            <a:avLst/>
          </a:prstGeom>
        </p:spPr>
      </p:pic>
    </p:spTree>
    <p:extLst>
      <p:ext uri="{BB962C8B-B14F-4D97-AF65-F5344CB8AC3E}">
        <p14:creationId xmlns:p14="http://schemas.microsoft.com/office/powerpoint/2010/main" val="5369295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B6DAAB-3726-9E87-E35A-F36FACC3C53B}"/>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050CA425-816E-9141-B6D4-1C6196BF39E2}"/>
              </a:ext>
            </a:extLst>
          </p:cNvPr>
          <p:cNvSpPr>
            <a:spLocks noGrp="1"/>
          </p:cNvSpPr>
          <p:nvPr>
            <p:ph type="title"/>
          </p:nvPr>
        </p:nvSpPr>
        <p:spPr>
          <a:xfrm>
            <a:off x="276183" y="678880"/>
            <a:ext cx="9948608" cy="488318"/>
          </a:xfrm>
        </p:spPr>
        <p:txBody>
          <a:bodyPr>
            <a:normAutofit/>
          </a:bodyPr>
          <a:lstStyle/>
          <a:p>
            <a:r>
              <a:rPr lang="fr-FR" sz="2200" dirty="0"/>
              <a:t>Les 10 recommandations</a:t>
            </a:r>
          </a:p>
        </p:txBody>
      </p:sp>
      <p:sp>
        <p:nvSpPr>
          <p:cNvPr id="3" name="ZoneTexte 2">
            <a:extLst>
              <a:ext uri="{FF2B5EF4-FFF2-40B4-BE49-F238E27FC236}">
                <a16:creationId xmlns:a16="http://schemas.microsoft.com/office/drawing/2014/main" id="{166110AE-03BE-0407-933C-9E848E5C34E3}"/>
              </a:ext>
            </a:extLst>
          </p:cNvPr>
          <p:cNvSpPr txBox="1"/>
          <p:nvPr/>
        </p:nvSpPr>
        <p:spPr>
          <a:xfrm>
            <a:off x="276183" y="1355094"/>
            <a:ext cx="8150901" cy="4686026"/>
          </a:xfrm>
          <a:prstGeom prst="rect">
            <a:avLst/>
          </a:prstGeom>
          <a:noFill/>
        </p:spPr>
        <p:txBody>
          <a:bodyPr wrap="square">
            <a:spAutoFit/>
          </a:bodyPr>
          <a:lstStyle/>
          <a:p>
            <a:pPr>
              <a:lnSpc>
                <a:spcPct val="115000"/>
              </a:lnSpc>
              <a:spcBef>
                <a:spcPts val="1200"/>
              </a:spcBef>
            </a:pPr>
            <a:r>
              <a:rPr lang="fr-FR" sz="1400" kern="100" dirty="0">
                <a:solidFill>
                  <a:srgbClr val="000000"/>
                </a:solidFill>
                <a:effectLst/>
                <a:latin typeface="Arial" panose="020B0604020202020204" pitchFamily="34" charset="0"/>
                <a:ea typeface="Yu Gothic Light" panose="020B0300000000000000" pitchFamily="34" charset="-128"/>
                <a:cs typeface="Arial" panose="020B0604020202020204" pitchFamily="34" charset="0"/>
              </a:rPr>
              <a:t>Rendre le dépistage des cancers accessible à toutes et à tous sur l’ensemble du territoire</a:t>
            </a:r>
            <a:endParaRPr lang="fr-FR" sz="1400" kern="100" dirty="0">
              <a:solidFill>
                <a:srgbClr val="0F4761"/>
              </a:solidFill>
              <a:latin typeface="Arial" panose="020B0604020202020204" pitchFamily="34" charset="0"/>
              <a:ea typeface="Yu Gothic Light" panose="020B0300000000000000" pitchFamily="34" charset="-128"/>
              <a:cs typeface="Arial" panose="020B0604020202020204" pitchFamily="34" charset="0"/>
            </a:endParaRPr>
          </a:p>
          <a:p>
            <a:pPr>
              <a:lnSpc>
                <a:spcPct val="115000"/>
              </a:lnSpc>
              <a:spcBef>
                <a:spcPts val="1200"/>
              </a:spcBef>
            </a:pPr>
            <a:r>
              <a:rPr lang="fr-FR" sz="1400" kern="100" dirty="0">
                <a:solidFill>
                  <a:srgbClr val="000000"/>
                </a:solidFill>
                <a:effectLst/>
                <a:latin typeface="Arial" panose="020B0604020202020204" pitchFamily="34" charset="0"/>
                <a:ea typeface="Yu Gothic Light" panose="020B0300000000000000" pitchFamily="34" charset="-128"/>
                <a:cs typeface="Arial" panose="020B0604020202020204" pitchFamily="34" charset="0"/>
              </a:rPr>
              <a:t>Garantir que chaque personne malade puisse bénéficier d’une consultation d’annonce spécifique, empathique et accompagnée</a:t>
            </a:r>
            <a:endParaRPr lang="fr-FR" sz="1400" kern="100" dirty="0">
              <a:solidFill>
                <a:srgbClr val="0F4761"/>
              </a:solidFill>
              <a:effectLst/>
              <a:latin typeface="Arial" panose="020B0604020202020204" pitchFamily="34" charset="0"/>
              <a:ea typeface="Yu Gothic Light" panose="020B0300000000000000" pitchFamily="34" charset="-128"/>
              <a:cs typeface="Arial" panose="020B0604020202020204" pitchFamily="34" charset="0"/>
            </a:endParaRPr>
          </a:p>
          <a:p>
            <a:pPr>
              <a:lnSpc>
                <a:spcPct val="115000"/>
              </a:lnSpc>
              <a:spcBef>
                <a:spcPts val="1200"/>
              </a:spcBef>
            </a:pPr>
            <a:r>
              <a:rPr lang="fr-FR" sz="1400" kern="100" dirty="0">
                <a:solidFill>
                  <a:srgbClr val="000000"/>
                </a:solidFill>
                <a:effectLst/>
                <a:latin typeface="Arial" panose="020B0604020202020204" pitchFamily="34" charset="0"/>
                <a:ea typeface="Yu Gothic Light" panose="020B0300000000000000" pitchFamily="34" charset="-128"/>
                <a:cs typeface="Arial" panose="020B0604020202020204" pitchFamily="34" charset="0"/>
              </a:rPr>
              <a:t>Supprimer les restes à charge des personnes malades</a:t>
            </a:r>
            <a:endParaRPr lang="fr-FR" sz="1400" kern="100" dirty="0">
              <a:solidFill>
                <a:srgbClr val="0F4761"/>
              </a:solidFill>
              <a:effectLst/>
              <a:latin typeface="Arial" panose="020B0604020202020204" pitchFamily="34" charset="0"/>
              <a:ea typeface="Yu Gothic Light" panose="020B0300000000000000" pitchFamily="34" charset="-128"/>
              <a:cs typeface="Arial" panose="020B0604020202020204" pitchFamily="34" charset="0"/>
            </a:endParaRPr>
          </a:p>
          <a:p>
            <a:pPr>
              <a:lnSpc>
                <a:spcPct val="115000"/>
              </a:lnSpc>
              <a:spcBef>
                <a:spcPts val="1200"/>
              </a:spcBef>
            </a:pPr>
            <a:r>
              <a:rPr lang="fr-FR" sz="1400" kern="100" dirty="0">
                <a:solidFill>
                  <a:srgbClr val="000000"/>
                </a:solidFill>
                <a:effectLst/>
                <a:latin typeface="Arial" panose="020B0604020202020204" pitchFamily="34" charset="0"/>
                <a:ea typeface="Yu Gothic Light" panose="020B0300000000000000" pitchFamily="34" charset="-128"/>
                <a:cs typeface="Arial" panose="020B0604020202020204" pitchFamily="34" charset="0"/>
              </a:rPr>
              <a:t>Faciliter la coordination des soins jusque dans les territoires les plus isolés</a:t>
            </a:r>
            <a:endParaRPr lang="fr-FR" sz="1400" kern="100" dirty="0">
              <a:solidFill>
                <a:srgbClr val="0F4761"/>
              </a:solidFill>
              <a:effectLst/>
              <a:latin typeface="Arial" panose="020B0604020202020204" pitchFamily="34" charset="0"/>
              <a:ea typeface="Yu Gothic Light" panose="020B0300000000000000" pitchFamily="34" charset="-128"/>
              <a:cs typeface="Arial" panose="020B0604020202020204" pitchFamily="34" charset="0"/>
            </a:endParaRPr>
          </a:p>
          <a:p>
            <a:pPr>
              <a:lnSpc>
                <a:spcPct val="115000"/>
              </a:lnSpc>
              <a:spcBef>
                <a:spcPts val="1200"/>
              </a:spcBef>
            </a:pPr>
            <a:r>
              <a:rPr lang="fr-FR" sz="1400" kern="100" dirty="0">
                <a:solidFill>
                  <a:srgbClr val="000000"/>
                </a:solidFill>
                <a:effectLst/>
                <a:latin typeface="Arial" panose="020B0604020202020204" pitchFamily="34" charset="0"/>
                <a:ea typeface="Yu Gothic Light" panose="020B0300000000000000" pitchFamily="34" charset="-128"/>
                <a:cs typeface="Arial" panose="020B0604020202020204" pitchFamily="34" charset="0"/>
              </a:rPr>
              <a:t>Assurer l’accès aux traitements en luttant efficacement contre les pénuries de médicaments et en favorisant l’accès à l’innovation</a:t>
            </a:r>
            <a:endParaRPr lang="fr-FR" sz="1400" kern="100" dirty="0">
              <a:solidFill>
                <a:srgbClr val="0F4761"/>
              </a:solidFill>
              <a:effectLst/>
              <a:latin typeface="Arial" panose="020B0604020202020204" pitchFamily="34" charset="0"/>
              <a:ea typeface="Yu Gothic Light" panose="020B0300000000000000" pitchFamily="34" charset="-128"/>
              <a:cs typeface="Arial" panose="020B0604020202020204" pitchFamily="34" charset="0"/>
            </a:endParaRPr>
          </a:p>
          <a:p>
            <a:pPr>
              <a:lnSpc>
                <a:spcPct val="115000"/>
              </a:lnSpc>
              <a:spcBef>
                <a:spcPts val="1200"/>
              </a:spcBef>
            </a:pPr>
            <a:r>
              <a:rPr lang="fr-FR" sz="1400" kern="100" dirty="0">
                <a:solidFill>
                  <a:srgbClr val="000000"/>
                </a:solidFill>
                <a:effectLst/>
                <a:latin typeface="Arial" panose="020B0604020202020204" pitchFamily="34" charset="0"/>
                <a:ea typeface="Yu Gothic Light" panose="020B0300000000000000" pitchFamily="34" charset="-128"/>
                <a:cs typeface="Arial" panose="020B0604020202020204" pitchFamily="34" charset="0"/>
              </a:rPr>
              <a:t>Soutenir la recherche et l’innovation pour un meilleur accès à la médecine personnalisée</a:t>
            </a:r>
            <a:endParaRPr lang="fr-FR" sz="1400" kern="100" dirty="0">
              <a:solidFill>
                <a:srgbClr val="0F4761"/>
              </a:solidFill>
              <a:effectLst/>
              <a:latin typeface="Arial" panose="020B0604020202020204" pitchFamily="34" charset="0"/>
              <a:ea typeface="Yu Gothic Light" panose="020B0300000000000000" pitchFamily="34" charset="-128"/>
              <a:cs typeface="Arial" panose="020B0604020202020204" pitchFamily="34" charset="0"/>
            </a:endParaRPr>
          </a:p>
          <a:p>
            <a:pPr>
              <a:lnSpc>
                <a:spcPct val="115000"/>
              </a:lnSpc>
              <a:spcBef>
                <a:spcPts val="1200"/>
              </a:spcBef>
            </a:pPr>
            <a:r>
              <a:rPr lang="fr-FR" sz="1400" kern="100" dirty="0">
                <a:solidFill>
                  <a:srgbClr val="000000"/>
                </a:solidFill>
                <a:effectLst/>
                <a:latin typeface="Arial" panose="020B0604020202020204" pitchFamily="34" charset="0"/>
                <a:ea typeface="Yu Gothic Light" panose="020B0300000000000000" pitchFamily="34" charset="-128"/>
                <a:cs typeface="Arial" panose="020B0604020202020204" pitchFamily="34" charset="0"/>
              </a:rPr>
              <a:t>Permettre à toutes et à tous de bénéficier de soins de support sur l’ensemble du territoire</a:t>
            </a:r>
            <a:endParaRPr lang="fr-FR" sz="1400" kern="100" dirty="0">
              <a:solidFill>
                <a:srgbClr val="0F4761"/>
              </a:solidFill>
              <a:effectLst/>
              <a:latin typeface="Arial" panose="020B0604020202020204" pitchFamily="34" charset="0"/>
              <a:ea typeface="Yu Gothic Light" panose="020B0300000000000000" pitchFamily="34" charset="-128"/>
              <a:cs typeface="Arial" panose="020B0604020202020204" pitchFamily="34" charset="0"/>
            </a:endParaRPr>
          </a:p>
          <a:p>
            <a:pPr>
              <a:lnSpc>
                <a:spcPct val="115000"/>
              </a:lnSpc>
              <a:spcBef>
                <a:spcPts val="1200"/>
              </a:spcBef>
            </a:pPr>
            <a:r>
              <a:rPr lang="fr-FR" sz="1400" kern="100" dirty="0">
                <a:solidFill>
                  <a:srgbClr val="000000"/>
                </a:solidFill>
                <a:effectLst/>
                <a:latin typeface="Arial" panose="020B0604020202020204" pitchFamily="34" charset="0"/>
                <a:ea typeface="Yu Gothic Light" panose="020B0300000000000000" pitchFamily="34" charset="-128"/>
                <a:cs typeface="Arial" panose="020B0604020202020204" pitchFamily="34" charset="0"/>
              </a:rPr>
              <a:t>Favoriser le maintien et le retour à l’emploi pendant et après la maladie</a:t>
            </a:r>
            <a:endParaRPr lang="fr-FR" sz="1400" kern="100" dirty="0">
              <a:solidFill>
                <a:srgbClr val="0F4761"/>
              </a:solidFill>
              <a:latin typeface="Arial" panose="020B0604020202020204" pitchFamily="34" charset="0"/>
              <a:ea typeface="Yu Gothic Light" panose="020B0300000000000000" pitchFamily="34" charset="-128"/>
              <a:cs typeface="Arial" panose="020B0604020202020204" pitchFamily="34" charset="0"/>
            </a:endParaRPr>
          </a:p>
          <a:p>
            <a:pPr>
              <a:lnSpc>
                <a:spcPct val="115000"/>
              </a:lnSpc>
              <a:spcBef>
                <a:spcPts val="1200"/>
              </a:spcBef>
            </a:pPr>
            <a:r>
              <a:rPr lang="fr-FR" sz="1400" kern="100" dirty="0">
                <a:solidFill>
                  <a:srgbClr val="000000"/>
                </a:solidFill>
                <a:effectLst/>
                <a:latin typeface="Arial" panose="020B0604020202020204" pitchFamily="34" charset="0"/>
                <a:ea typeface="Yu Gothic Light" panose="020B0300000000000000" pitchFamily="34" charset="-128"/>
                <a:cs typeface="Arial" panose="020B0604020202020204" pitchFamily="34" charset="0"/>
              </a:rPr>
              <a:t>Valoriser et reconnaître l’engagement des aidants auprès des personnes malades</a:t>
            </a:r>
            <a:endParaRPr lang="fr-FR" sz="1400" kern="100" dirty="0">
              <a:solidFill>
                <a:srgbClr val="0F4761"/>
              </a:solidFill>
              <a:effectLst/>
              <a:latin typeface="Arial" panose="020B0604020202020204" pitchFamily="34" charset="0"/>
              <a:ea typeface="Yu Gothic Light" panose="020B0300000000000000" pitchFamily="34" charset="-128"/>
              <a:cs typeface="Arial" panose="020B0604020202020204" pitchFamily="34" charset="0"/>
            </a:endParaRPr>
          </a:p>
          <a:p>
            <a:pPr>
              <a:lnSpc>
                <a:spcPct val="115000"/>
              </a:lnSpc>
              <a:spcBef>
                <a:spcPts val="1200"/>
              </a:spcBef>
            </a:pPr>
            <a:r>
              <a:rPr lang="fr-FR" sz="1400" kern="100" dirty="0">
                <a:solidFill>
                  <a:srgbClr val="000000"/>
                </a:solidFill>
                <a:effectLst/>
                <a:latin typeface="Arial" panose="020B0604020202020204" pitchFamily="34" charset="0"/>
                <a:ea typeface="Yu Gothic Light" panose="020B0300000000000000" pitchFamily="34" charset="-128"/>
                <a:cs typeface="Arial" panose="020B0604020202020204" pitchFamily="34" charset="0"/>
              </a:rPr>
              <a:t>Rendre les soins palliatifs et l’accompagnement de fin de vie accessibles pour toutes et tous sur l’ensemble du territoire</a:t>
            </a:r>
            <a:endParaRPr lang="fr-FR" sz="1400" kern="100" dirty="0">
              <a:solidFill>
                <a:srgbClr val="0F4761"/>
              </a:solidFill>
              <a:effectLst/>
              <a:latin typeface="Arial" panose="020B0604020202020204" pitchFamily="34" charset="0"/>
              <a:ea typeface="Yu Gothic Light" panose="020B0300000000000000" pitchFamily="34" charset="-128"/>
              <a:cs typeface="Arial" panose="020B0604020202020204" pitchFamily="34" charset="0"/>
            </a:endParaRPr>
          </a:p>
        </p:txBody>
      </p:sp>
      <p:pic>
        <p:nvPicPr>
          <p:cNvPr id="4" name="Picture 2" descr="Aperçu de l’image">
            <a:extLst>
              <a:ext uri="{FF2B5EF4-FFF2-40B4-BE49-F238E27FC236}">
                <a16:creationId xmlns:a16="http://schemas.microsoft.com/office/drawing/2014/main" id="{369A8AA9-484B-E144-A104-ADFBD196F6E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28473"/>
          <a:stretch/>
        </p:blipFill>
        <p:spPr bwMode="auto">
          <a:xfrm>
            <a:off x="9089636" y="1588171"/>
            <a:ext cx="2533112" cy="36816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24133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D3064D-9908-8E29-D79F-538A588D1276}"/>
              </a:ext>
            </a:extLst>
          </p:cNvPr>
          <p:cNvSpPr>
            <a:spLocks noGrp="1"/>
          </p:cNvSpPr>
          <p:nvPr>
            <p:ph type="title"/>
          </p:nvPr>
        </p:nvSpPr>
        <p:spPr>
          <a:xfrm>
            <a:off x="426000" y="552851"/>
            <a:ext cx="11340000" cy="540000"/>
          </a:xfrm>
        </p:spPr>
        <p:txBody>
          <a:bodyPr>
            <a:normAutofit/>
          </a:bodyPr>
          <a:lstStyle/>
          <a:p>
            <a:r>
              <a:rPr lang="en-US" sz="2200" dirty="0"/>
              <a:t>Les États </a:t>
            </a:r>
            <a:r>
              <a:rPr lang="en-US" sz="2200" dirty="0" err="1"/>
              <a:t>généraux</a:t>
            </a:r>
            <a:r>
              <a:rPr lang="en-US" sz="2200" dirty="0"/>
              <a:t> des </a:t>
            </a:r>
            <a:r>
              <a:rPr lang="en-US" sz="2200" dirty="0" err="1"/>
              <a:t>personnes</a:t>
            </a:r>
            <a:r>
              <a:rPr lang="en-US" sz="2200" dirty="0"/>
              <a:t> </a:t>
            </a:r>
            <a:r>
              <a:rPr lang="en-US" sz="2200" dirty="0" err="1"/>
              <a:t>malades</a:t>
            </a:r>
            <a:endParaRPr lang="en-US" sz="2200" dirty="0"/>
          </a:p>
        </p:txBody>
      </p:sp>
      <p:pic>
        <p:nvPicPr>
          <p:cNvPr id="7" name="Espace réservé du contenu 6">
            <a:extLst>
              <a:ext uri="{FF2B5EF4-FFF2-40B4-BE49-F238E27FC236}">
                <a16:creationId xmlns:a16="http://schemas.microsoft.com/office/drawing/2014/main" id="{EBA3191D-6ABC-DC9B-336E-33D7AF7BFE87}"/>
              </a:ext>
            </a:extLst>
          </p:cNvPr>
          <p:cNvPicPr>
            <a:picLocks noGrp="1" noChangeAspect="1"/>
          </p:cNvPicPr>
          <p:nvPr>
            <p:ph idx="1"/>
          </p:nvPr>
        </p:nvPicPr>
        <p:blipFill>
          <a:blip r:embed="rId2"/>
          <a:stretch>
            <a:fillRect/>
          </a:stretch>
        </p:blipFill>
        <p:spPr>
          <a:xfrm>
            <a:off x="7814166" y="1179512"/>
            <a:ext cx="3134193" cy="4498975"/>
          </a:xfrm>
          <a:prstGeom prst="rect">
            <a:avLst/>
          </a:prstGeom>
          <a:ln>
            <a:noFill/>
          </a:ln>
          <a:effectLst>
            <a:outerShdw blurRad="292100" dist="139700" dir="2700000" algn="tl" rotWithShape="0">
              <a:srgbClr val="333333">
                <a:alpha val="65000"/>
              </a:srgbClr>
            </a:outerShdw>
          </a:effectLst>
        </p:spPr>
      </p:pic>
      <p:sp>
        <p:nvSpPr>
          <p:cNvPr id="5" name="Slide Number Placeholder 4">
            <a:extLst>
              <a:ext uri="{FF2B5EF4-FFF2-40B4-BE49-F238E27FC236}">
                <a16:creationId xmlns:a16="http://schemas.microsoft.com/office/drawing/2014/main" id="{F6A8C269-9F45-13DE-7E3D-322F1615F5A0}"/>
              </a:ext>
            </a:extLst>
          </p:cNvPr>
          <p:cNvSpPr>
            <a:spLocks noGrp="1"/>
          </p:cNvSpPr>
          <p:nvPr>
            <p:ph type="sldNum" sz="quarter" idx="12"/>
          </p:nvPr>
        </p:nvSpPr>
        <p:spPr/>
        <p:txBody>
          <a:bodyPr/>
          <a:lstStyle/>
          <a:p>
            <a:pPr rtl="0"/>
            <a:fld id="{ACEC5C30-0B3A-4B13-ADDD-7C63C8AA921B}" type="slidenum">
              <a:rPr lang="fr-FR" noProof="0" smtClean="0"/>
              <a:t>3</a:t>
            </a:fld>
            <a:endParaRPr lang="fr-FR" noProof="0"/>
          </a:p>
        </p:txBody>
      </p:sp>
      <p:sp>
        <p:nvSpPr>
          <p:cNvPr id="9" name="ZoneTexte 8">
            <a:extLst>
              <a:ext uri="{FF2B5EF4-FFF2-40B4-BE49-F238E27FC236}">
                <a16:creationId xmlns:a16="http://schemas.microsoft.com/office/drawing/2014/main" id="{564931E1-636F-D42B-1A45-43BA4BD0FDDD}"/>
              </a:ext>
            </a:extLst>
          </p:cNvPr>
          <p:cNvSpPr txBox="1"/>
          <p:nvPr/>
        </p:nvSpPr>
        <p:spPr>
          <a:xfrm>
            <a:off x="426000" y="1407317"/>
            <a:ext cx="6093500" cy="2031325"/>
          </a:xfrm>
          <a:prstGeom prst="rect">
            <a:avLst/>
          </a:prstGeom>
          <a:noFill/>
        </p:spPr>
        <p:txBody>
          <a:bodyPr wrap="square">
            <a:spAutoFit/>
          </a:bodyPr>
          <a:lstStyle/>
          <a:p>
            <a:r>
              <a:rPr lang="en-US" dirty="0">
                <a:latin typeface="Arial" panose="020B0604020202020204" pitchFamily="34" charset="0"/>
                <a:cs typeface="Arial" panose="020B0604020202020204" pitchFamily="34" charset="0"/>
              </a:rPr>
              <a:t>Pour la première </a:t>
            </a:r>
            <a:r>
              <a:rPr lang="en-US" dirty="0" err="1">
                <a:latin typeface="Arial" panose="020B0604020202020204" pitchFamily="34" charset="0"/>
                <a:cs typeface="Arial" panose="020B0604020202020204" pitchFamily="34" charset="0"/>
              </a:rPr>
              <a:t>fois</a:t>
            </a:r>
            <a:r>
              <a:rPr lang="en-US" dirty="0">
                <a:latin typeface="Arial" panose="020B0604020202020204" pitchFamily="34" charset="0"/>
                <a:cs typeface="Arial" panose="020B0604020202020204" pitchFamily="34" charset="0"/>
              </a:rPr>
              <a:t>, les </a:t>
            </a:r>
            <a:r>
              <a:rPr lang="en-US" dirty="0" err="1">
                <a:latin typeface="Arial" panose="020B0604020202020204" pitchFamily="34" charset="0"/>
                <a:cs typeface="Arial" panose="020B0604020202020204" pitchFamily="34" charset="0"/>
              </a:rPr>
              <a:t>personnes</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malades</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ont</a:t>
            </a:r>
            <a:r>
              <a:rPr lang="en-US" dirty="0">
                <a:latin typeface="Arial" panose="020B0604020202020204" pitchFamily="34" charset="0"/>
                <a:cs typeface="Arial" panose="020B0604020202020204" pitchFamily="34" charset="0"/>
              </a:rPr>
              <a:t> pris la parole et </a:t>
            </a:r>
            <a:r>
              <a:rPr lang="en-US" b="1" dirty="0" err="1">
                <a:latin typeface="Arial" panose="020B0604020202020204" pitchFamily="34" charset="0"/>
                <a:cs typeface="Arial" panose="020B0604020202020204" pitchFamily="34" charset="0"/>
              </a:rPr>
              <a:t>ces</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témoignages</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ont</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marqué</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une</a:t>
            </a:r>
            <a:r>
              <a:rPr lang="en-US" b="1" dirty="0">
                <a:latin typeface="Arial" panose="020B0604020202020204" pitchFamily="34" charset="0"/>
                <a:cs typeface="Arial" panose="020B0604020202020204" pitchFamily="34" charset="0"/>
              </a:rPr>
              <a:t> nouvelle </a:t>
            </a:r>
            <a:r>
              <a:rPr lang="en-US" b="1" dirty="0" err="1">
                <a:latin typeface="Arial" panose="020B0604020202020204" pitchFamily="34" charset="0"/>
                <a:cs typeface="Arial" panose="020B0604020202020204" pitchFamily="34" charset="0"/>
              </a:rPr>
              <a:t>ère</a:t>
            </a:r>
            <a:r>
              <a:rPr lang="en-US" b="1" dirty="0">
                <a:latin typeface="Arial" panose="020B0604020202020204" pitchFamily="34" charset="0"/>
                <a:cs typeface="Arial" panose="020B0604020202020204" pitchFamily="34" charset="0"/>
              </a:rPr>
              <a:t> dans la </a:t>
            </a:r>
            <a:r>
              <a:rPr lang="en-US" b="1" dirty="0" err="1">
                <a:latin typeface="Arial" panose="020B0604020202020204" pitchFamily="34" charset="0"/>
                <a:cs typeface="Arial" panose="020B0604020202020204" pitchFamily="34" charset="0"/>
              </a:rPr>
              <a:t>lutte</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contre</a:t>
            </a:r>
            <a:r>
              <a:rPr lang="en-US" b="1" dirty="0">
                <a:latin typeface="Arial" panose="020B0604020202020204" pitchFamily="34" charset="0"/>
                <a:cs typeface="Arial" panose="020B0604020202020204" pitchFamily="34" charset="0"/>
              </a:rPr>
              <a:t> le cancer</a:t>
            </a:r>
            <a:r>
              <a:rPr lang="en-US" dirty="0">
                <a:latin typeface="Arial" panose="020B0604020202020204" pitchFamily="34" charset="0"/>
                <a:cs typeface="Arial" panose="020B0604020202020204" pitchFamily="34" charset="0"/>
              </a:rPr>
              <a:t>.</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Dans son Livre </a:t>
            </a:r>
            <a:r>
              <a:rPr lang="en-US" dirty="0" err="1">
                <a:latin typeface="Arial" panose="020B0604020202020204" pitchFamily="34" charset="0"/>
                <a:cs typeface="Arial" panose="020B0604020202020204" pitchFamily="34" charset="0"/>
              </a:rPr>
              <a:t>blanc</a:t>
            </a:r>
            <a:r>
              <a:rPr lang="en-US" dirty="0">
                <a:latin typeface="Arial" panose="020B0604020202020204" pitchFamily="34" charset="0"/>
                <a:cs typeface="Arial" panose="020B0604020202020204" pitchFamily="34" charset="0"/>
              </a:rPr>
              <a:t>, la Ligue </a:t>
            </a:r>
            <a:r>
              <a:rPr lang="en-US" dirty="0" err="1">
                <a:latin typeface="Arial" panose="020B0604020202020204" pitchFamily="34" charset="0"/>
                <a:cs typeface="Arial" panose="020B0604020202020204" pitchFamily="34" charset="0"/>
              </a:rPr>
              <a:t>concre</a:t>
            </a:r>
            <a:r>
              <a:rPr lang="en-US" dirty="0">
                <a:latin typeface="Arial" panose="020B0604020202020204" pitchFamily="34" charset="0"/>
                <a:cs typeface="Arial" panose="020B0604020202020204" pitchFamily="34" charset="0"/>
              </a:rPr>
              <a:t> le cancer </a:t>
            </a:r>
            <a:r>
              <a:rPr lang="en-US" dirty="0" err="1">
                <a:latin typeface="Arial" panose="020B0604020202020204" pitchFamily="34" charset="0"/>
                <a:cs typeface="Arial" panose="020B0604020202020204" pitchFamily="34" charset="0"/>
              </a:rPr>
              <a:t>avait</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énoncé</a:t>
            </a:r>
            <a:r>
              <a:rPr lang="en-US" dirty="0">
                <a:latin typeface="Arial" panose="020B0604020202020204" pitchFamily="34" charset="0"/>
                <a:cs typeface="Arial" panose="020B0604020202020204" pitchFamily="34" charset="0"/>
              </a:rPr>
              <a:t> des </a:t>
            </a:r>
            <a:r>
              <a:rPr lang="en-US" dirty="0" err="1">
                <a:latin typeface="Arial" panose="020B0604020202020204" pitchFamily="34" charset="0"/>
                <a:cs typeface="Arial" panose="020B0604020202020204" pitchFamily="34" charset="0"/>
              </a:rPr>
              <a:t>demandes</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concrètes</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dont</a:t>
            </a:r>
            <a:r>
              <a:rPr lang="en-US" dirty="0">
                <a:latin typeface="Arial" panose="020B0604020202020204" pitchFamily="34" charset="0"/>
                <a:cs typeface="Arial" panose="020B0604020202020204" pitchFamily="34" charset="0"/>
              </a:rPr>
              <a:t> :</a:t>
            </a:r>
          </a:p>
          <a:p>
            <a:endParaRPr lang="fr-FR" dirty="0">
              <a:latin typeface="Arial" panose="020B0604020202020204" pitchFamily="34" charset="0"/>
              <a:cs typeface="Arial" panose="020B0604020202020204" pitchFamily="34" charset="0"/>
            </a:endParaRPr>
          </a:p>
        </p:txBody>
      </p:sp>
      <p:sp>
        <p:nvSpPr>
          <p:cNvPr id="4" name="ZoneTexte 3">
            <a:extLst>
              <a:ext uri="{FF2B5EF4-FFF2-40B4-BE49-F238E27FC236}">
                <a16:creationId xmlns:a16="http://schemas.microsoft.com/office/drawing/2014/main" id="{4508566E-9F92-3B26-2D3A-7E2D0E9DFAFC}"/>
              </a:ext>
            </a:extLst>
          </p:cNvPr>
          <p:cNvSpPr txBox="1"/>
          <p:nvPr/>
        </p:nvSpPr>
        <p:spPr>
          <a:xfrm>
            <a:off x="629920" y="3679656"/>
            <a:ext cx="6461760" cy="1801583"/>
          </a:xfrm>
          <a:prstGeom prst="rect">
            <a:avLst/>
          </a:prstGeom>
          <a:noFill/>
        </p:spPr>
        <p:txBody>
          <a:bodyPr wrap="square">
            <a:spAutoFit/>
          </a:bodyPr>
          <a:lstStyle/>
          <a:p>
            <a:pPr algn="ctr" rtl="0" fontAlgn="base">
              <a:lnSpc>
                <a:spcPts val="1050"/>
              </a:lnSpc>
              <a:buNone/>
            </a:pPr>
            <a:r>
              <a:rPr lang="fr-FR" sz="3200" b="1" i="0" u="none" strike="noStrike" dirty="0">
                <a:solidFill>
                  <a:srgbClr val="12256E"/>
                </a:solidFill>
                <a:effectLst/>
                <a:latin typeface="Aptos" panose="020B0004020202020204" pitchFamily="34" charset="0"/>
              </a:rPr>
              <a:t>La Ligue demande : </a:t>
            </a:r>
            <a:r>
              <a:rPr lang="en-US" sz="3200" b="0" i="0" dirty="0">
                <a:solidFill>
                  <a:srgbClr val="000000"/>
                </a:solidFill>
                <a:effectLst/>
                <a:latin typeface="Aptos" panose="020B0004020202020204" pitchFamily="34" charset="0"/>
              </a:rPr>
              <a:t>​</a:t>
            </a:r>
            <a:endParaRPr lang="en-US" b="0" i="0" dirty="0">
              <a:solidFill>
                <a:srgbClr val="000000"/>
              </a:solidFill>
              <a:effectLst/>
              <a:latin typeface="Segoe UI" panose="020B0502040204020203" pitchFamily="34" charset="0"/>
            </a:endParaRPr>
          </a:p>
          <a:p>
            <a:pPr algn="ctr" rtl="0" fontAlgn="base">
              <a:lnSpc>
                <a:spcPts val="1050"/>
              </a:lnSpc>
              <a:buNone/>
            </a:pPr>
            <a:r>
              <a:rPr lang="fr-FR" sz="3200" b="0" i="0" dirty="0">
                <a:solidFill>
                  <a:srgbClr val="000000"/>
                </a:solidFill>
                <a:effectLst/>
                <a:latin typeface="Aptos" panose="020B0004020202020204" pitchFamily="34" charset="0"/>
              </a:rPr>
              <a:t>​</a:t>
            </a:r>
            <a:endParaRPr lang="fr-FR" b="0" i="0" dirty="0">
              <a:solidFill>
                <a:srgbClr val="000000"/>
              </a:solidFill>
              <a:effectLst/>
              <a:latin typeface="Segoe UI" panose="020B0502040204020203" pitchFamily="34" charset="0"/>
            </a:endParaRPr>
          </a:p>
          <a:p>
            <a:pPr algn="ctr" rtl="0" fontAlgn="base">
              <a:lnSpc>
                <a:spcPts val="600"/>
              </a:lnSpc>
              <a:buNone/>
            </a:pPr>
            <a:r>
              <a:rPr lang="fr-FR" sz="2000" b="0" i="0" dirty="0">
                <a:solidFill>
                  <a:srgbClr val="000000"/>
                </a:solidFill>
                <a:effectLst/>
                <a:latin typeface="Arial" panose="020B0604020202020204" pitchFamily="34" charset="0"/>
                <a:cs typeface="Arial" panose="020B0604020202020204" pitchFamily="34" charset="0"/>
              </a:rPr>
              <a:t>​</a:t>
            </a:r>
          </a:p>
          <a:p>
            <a:pPr algn="just" rtl="0" fontAlgn="base">
              <a:lnSpc>
                <a:spcPts val="600"/>
              </a:lnSpc>
              <a:buFont typeface="Arial" panose="020B0604020202020204" pitchFamily="34" charset="0"/>
              <a:buChar char="•"/>
            </a:pPr>
            <a:r>
              <a:rPr lang="fr-FR" sz="2000" b="1" i="0" u="none" strike="noStrike" dirty="0">
                <a:solidFill>
                  <a:srgbClr val="12256E"/>
                </a:solidFill>
                <a:effectLst/>
                <a:latin typeface="Arial" panose="020B0604020202020204" pitchFamily="34" charset="0"/>
                <a:cs typeface="Arial" panose="020B0604020202020204" pitchFamily="34" charset="0"/>
              </a:rPr>
              <a:t>Améliorer l’information et la communication</a:t>
            </a:r>
          </a:p>
          <a:p>
            <a:pPr algn="just" rtl="0" fontAlgn="base">
              <a:lnSpc>
                <a:spcPts val="600"/>
              </a:lnSpc>
              <a:buFont typeface="Arial" panose="020B0604020202020204" pitchFamily="34" charset="0"/>
              <a:buChar char="•"/>
            </a:pPr>
            <a:endParaRPr lang="fr-FR" sz="2000" b="1" dirty="0">
              <a:solidFill>
                <a:srgbClr val="12256E"/>
              </a:solidFill>
              <a:latin typeface="Arial" panose="020B0604020202020204" pitchFamily="34" charset="0"/>
              <a:cs typeface="Arial" panose="020B0604020202020204" pitchFamily="34" charset="0"/>
            </a:endParaRPr>
          </a:p>
          <a:p>
            <a:pPr algn="just" rtl="0" fontAlgn="base">
              <a:lnSpc>
                <a:spcPts val="600"/>
              </a:lnSpc>
              <a:buFont typeface="Arial" panose="020B0604020202020204" pitchFamily="34" charset="0"/>
              <a:buChar char="•"/>
            </a:pPr>
            <a:endParaRPr lang="fr-FR" sz="2000" b="1" i="0" dirty="0">
              <a:solidFill>
                <a:srgbClr val="12256E"/>
              </a:solidFill>
              <a:effectLst/>
              <a:latin typeface="Arial" panose="020B0604020202020204" pitchFamily="34" charset="0"/>
              <a:cs typeface="Arial" panose="020B0604020202020204" pitchFamily="34" charset="0"/>
            </a:endParaRPr>
          </a:p>
          <a:p>
            <a:pPr algn="just" rtl="0" fontAlgn="base">
              <a:lnSpc>
                <a:spcPts val="600"/>
              </a:lnSpc>
              <a:buFont typeface="Arial" panose="020B0604020202020204" pitchFamily="34" charset="0"/>
              <a:buChar char="•"/>
            </a:pPr>
            <a:r>
              <a:rPr lang="en-US" sz="2000" b="0" i="0" dirty="0">
                <a:solidFill>
                  <a:srgbClr val="000000"/>
                </a:solidFill>
                <a:effectLst/>
                <a:latin typeface="Arial" panose="020B0604020202020204" pitchFamily="34" charset="0"/>
                <a:cs typeface="Arial" panose="020B0604020202020204" pitchFamily="34" charset="0"/>
              </a:rPr>
              <a:t>​</a:t>
            </a:r>
          </a:p>
          <a:p>
            <a:pPr algn="just" rtl="0" fontAlgn="base">
              <a:lnSpc>
                <a:spcPts val="600"/>
              </a:lnSpc>
              <a:buFont typeface="Arial" panose="020B0604020202020204" pitchFamily="34" charset="0"/>
              <a:buChar char="•"/>
            </a:pPr>
            <a:r>
              <a:rPr lang="fr-FR" sz="2000" b="1" i="0" u="none" strike="noStrike" dirty="0">
                <a:solidFill>
                  <a:srgbClr val="12256E"/>
                </a:solidFill>
                <a:effectLst/>
                <a:latin typeface="Arial" panose="020B0604020202020204" pitchFamily="34" charset="0"/>
                <a:cs typeface="Arial" panose="020B0604020202020204" pitchFamily="34" charset="0"/>
              </a:rPr>
              <a:t>Développer le soutien psychologique</a:t>
            </a:r>
            <a:r>
              <a:rPr lang="en-US" sz="2000" b="0" i="0" dirty="0">
                <a:solidFill>
                  <a:srgbClr val="000000"/>
                </a:solidFill>
                <a:effectLst/>
                <a:latin typeface="Arial" panose="020B0604020202020204" pitchFamily="34" charset="0"/>
                <a:cs typeface="Arial" panose="020B0604020202020204" pitchFamily="34" charset="0"/>
              </a:rPr>
              <a:t>​</a:t>
            </a:r>
          </a:p>
          <a:p>
            <a:pPr algn="just" rtl="0" fontAlgn="base">
              <a:lnSpc>
                <a:spcPts val="600"/>
              </a:lnSpc>
              <a:buFont typeface="Arial" panose="020B0604020202020204" pitchFamily="34" charset="0"/>
              <a:buChar char="•"/>
            </a:pPr>
            <a:endParaRPr lang="en-US" sz="2000" dirty="0">
              <a:solidFill>
                <a:srgbClr val="000000"/>
              </a:solidFill>
              <a:latin typeface="Arial" panose="020B0604020202020204" pitchFamily="34" charset="0"/>
              <a:cs typeface="Arial" panose="020B0604020202020204" pitchFamily="34" charset="0"/>
            </a:endParaRPr>
          </a:p>
          <a:p>
            <a:pPr algn="just" rtl="0" fontAlgn="base">
              <a:lnSpc>
                <a:spcPts val="600"/>
              </a:lnSpc>
              <a:buFont typeface="Arial" panose="020B0604020202020204" pitchFamily="34" charset="0"/>
              <a:buChar char="•"/>
            </a:pPr>
            <a:endParaRPr lang="en-US" sz="2000" b="0" i="0" dirty="0">
              <a:solidFill>
                <a:srgbClr val="000000"/>
              </a:solidFill>
              <a:effectLst/>
              <a:latin typeface="Arial" panose="020B0604020202020204" pitchFamily="34" charset="0"/>
              <a:cs typeface="Arial" panose="020B0604020202020204" pitchFamily="34" charset="0"/>
            </a:endParaRPr>
          </a:p>
          <a:p>
            <a:pPr algn="just" rtl="0" fontAlgn="base">
              <a:lnSpc>
                <a:spcPts val="600"/>
              </a:lnSpc>
            </a:pPr>
            <a:endParaRPr lang="en-US" sz="2000" b="0" i="0" dirty="0">
              <a:solidFill>
                <a:srgbClr val="000000"/>
              </a:solidFill>
              <a:effectLst/>
              <a:latin typeface="Arial" panose="020B0604020202020204" pitchFamily="34" charset="0"/>
              <a:cs typeface="Arial" panose="020B0604020202020204" pitchFamily="34" charset="0"/>
            </a:endParaRPr>
          </a:p>
          <a:p>
            <a:pPr algn="just" rtl="0" fontAlgn="base">
              <a:lnSpc>
                <a:spcPts val="600"/>
              </a:lnSpc>
              <a:buFont typeface="Arial" panose="020B0604020202020204" pitchFamily="34" charset="0"/>
              <a:buChar char="•"/>
            </a:pPr>
            <a:r>
              <a:rPr lang="fr-FR" sz="2000" b="1" i="0" u="none" strike="noStrike" dirty="0">
                <a:solidFill>
                  <a:srgbClr val="12256E"/>
                </a:solidFill>
                <a:effectLst/>
                <a:latin typeface="Arial" panose="020B0604020202020204" pitchFamily="34" charset="0"/>
                <a:cs typeface="Arial" panose="020B0604020202020204" pitchFamily="34" charset="0"/>
              </a:rPr>
              <a:t>La douleur, la reconnaitre et la soulager</a:t>
            </a:r>
          </a:p>
          <a:p>
            <a:pPr algn="just" rtl="0" fontAlgn="base">
              <a:lnSpc>
                <a:spcPts val="600"/>
              </a:lnSpc>
              <a:buFont typeface="Arial" panose="020B0604020202020204" pitchFamily="34" charset="0"/>
              <a:buChar char="•"/>
            </a:pPr>
            <a:endParaRPr lang="fr-FR" sz="2000" b="1" dirty="0">
              <a:solidFill>
                <a:srgbClr val="12256E"/>
              </a:solidFill>
              <a:latin typeface="Arial" panose="020B0604020202020204" pitchFamily="34" charset="0"/>
              <a:cs typeface="Arial" panose="020B0604020202020204" pitchFamily="34" charset="0"/>
            </a:endParaRPr>
          </a:p>
          <a:p>
            <a:pPr algn="just" rtl="0" fontAlgn="base">
              <a:lnSpc>
                <a:spcPts val="600"/>
              </a:lnSpc>
              <a:buFont typeface="Arial" panose="020B0604020202020204" pitchFamily="34" charset="0"/>
              <a:buChar char="•"/>
            </a:pPr>
            <a:endParaRPr lang="fr-FR" sz="2000" b="1" i="0" dirty="0">
              <a:solidFill>
                <a:srgbClr val="12256E"/>
              </a:solidFill>
              <a:effectLst/>
              <a:latin typeface="Arial" panose="020B0604020202020204" pitchFamily="34" charset="0"/>
              <a:cs typeface="Arial" panose="020B0604020202020204" pitchFamily="34" charset="0"/>
            </a:endParaRPr>
          </a:p>
          <a:p>
            <a:pPr algn="just" rtl="0" fontAlgn="base">
              <a:lnSpc>
                <a:spcPts val="600"/>
              </a:lnSpc>
              <a:buFont typeface="Arial" panose="020B0604020202020204" pitchFamily="34" charset="0"/>
              <a:buChar char="•"/>
            </a:pPr>
            <a:endParaRPr lang="fr-FR" sz="2000" b="1" dirty="0">
              <a:solidFill>
                <a:srgbClr val="12256E"/>
              </a:solidFill>
              <a:latin typeface="Arial" panose="020B0604020202020204" pitchFamily="34" charset="0"/>
              <a:cs typeface="Arial" panose="020B0604020202020204" pitchFamily="34" charset="0"/>
            </a:endParaRPr>
          </a:p>
          <a:p>
            <a:pPr algn="just" rtl="0" fontAlgn="base">
              <a:lnSpc>
                <a:spcPts val="600"/>
              </a:lnSpc>
              <a:buFont typeface="Arial" panose="020B0604020202020204" pitchFamily="34" charset="0"/>
              <a:buChar char="•"/>
            </a:pPr>
            <a:r>
              <a:rPr lang="en-US" sz="2000" b="0" i="0" dirty="0">
                <a:solidFill>
                  <a:srgbClr val="000000"/>
                </a:solidFill>
                <a:effectLst/>
                <a:latin typeface="Arial" panose="020B0604020202020204" pitchFamily="34" charset="0"/>
                <a:cs typeface="Arial" panose="020B0604020202020204" pitchFamily="34" charset="0"/>
              </a:rPr>
              <a:t>​</a:t>
            </a:r>
          </a:p>
          <a:p>
            <a:pPr algn="just" rtl="0" fontAlgn="base">
              <a:lnSpc>
                <a:spcPts val="600"/>
              </a:lnSpc>
              <a:buFont typeface="Arial" panose="020B0604020202020204" pitchFamily="34" charset="0"/>
              <a:buChar char="•"/>
            </a:pPr>
            <a:r>
              <a:rPr lang="fr-FR" sz="2000" b="1" i="0" u="none" strike="noStrike" dirty="0">
                <a:solidFill>
                  <a:srgbClr val="12256E"/>
                </a:solidFill>
                <a:effectLst/>
                <a:latin typeface="Arial" panose="020B0604020202020204" pitchFamily="34" charset="0"/>
                <a:cs typeface="Arial" panose="020B0604020202020204" pitchFamily="34" charset="0"/>
              </a:rPr>
              <a:t>l’instauration d’un bilan social</a:t>
            </a:r>
            <a:r>
              <a:rPr lang="en-US" sz="2000" b="0" i="0" dirty="0">
                <a:solidFill>
                  <a:srgbClr val="000000"/>
                </a:solidFill>
                <a:effectLst/>
                <a:latin typeface="Arial" panose="020B0604020202020204" pitchFamily="34" charset="0"/>
                <a:cs typeface="Arial" panose="020B0604020202020204" pitchFamily="34" charset="0"/>
              </a:rPr>
              <a:t>​</a:t>
            </a:r>
          </a:p>
          <a:p>
            <a:pPr algn="just" rtl="0" fontAlgn="base">
              <a:lnSpc>
                <a:spcPts val="600"/>
              </a:lnSpc>
              <a:buFont typeface="Arial" panose="020B0604020202020204" pitchFamily="34" charset="0"/>
              <a:buChar char="•"/>
            </a:pPr>
            <a:r>
              <a:rPr lang="fr-FR" sz="2000" b="0" i="0" dirty="0">
                <a:solidFill>
                  <a:srgbClr val="000000"/>
                </a:solidFill>
                <a:effectLst/>
                <a:latin typeface="Arial" panose="020B0604020202020204" pitchFamily="34" charset="0"/>
                <a:cs typeface="Arial" panose="020B0604020202020204" pitchFamily="34" charset="0"/>
              </a:rPr>
              <a:t>​</a:t>
            </a:r>
          </a:p>
          <a:p>
            <a:pPr algn="just" rtl="0" fontAlgn="base">
              <a:lnSpc>
                <a:spcPts val="600"/>
              </a:lnSpc>
              <a:buNone/>
            </a:pPr>
            <a:r>
              <a:rPr lang="fr-FR" sz="1800" b="0" i="0" dirty="0">
                <a:solidFill>
                  <a:srgbClr val="000000"/>
                </a:solidFill>
                <a:effectLst/>
                <a:latin typeface="Aptos" panose="020B0004020202020204" pitchFamily="34" charset="0"/>
              </a:rPr>
              <a:t>​</a:t>
            </a:r>
            <a:endParaRPr lang="fr-FR" b="0" i="0" dirty="0">
              <a:solidFill>
                <a:srgbClr val="000000"/>
              </a:solidFill>
              <a:effectLst/>
              <a:latin typeface="Segoe UI" panose="020B0502040204020203" pitchFamily="34" charset="0"/>
            </a:endParaRPr>
          </a:p>
          <a:p>
            <a:pPr algn="ctr" rtl="0" fontAlgn="base">
              <a:lnSpc>
                <a:spcPts val="600"/>
              </a:lnSpc>
              <a:buNone/>
            </a:pPr>
            <a:r>
              <a:rPr lang="fr-FR" sz="1800" b="0" i="1" u="none" strike="noStrike" dirty="0">
                <a:solidFill>
                  <a:srgbClr val="12256E"/>
                </a:solidFill>
                <a:effectLst/>
                <a:latin typeface="Aptos" panose="020B0004020202020204" pitchFamily="34" charset="0"/>
              </a:rPr>
              <a:t> </a:t>
            </a:r>
            <a:endParaRPr lang="en-US" b="0" i="0" dirty="0">
              <a:solidFill>
                <a:srgbClr val="000000"/>
              </a:solidFill>
              <a:effectLst/>
              <a:latin typeface="Segoe UI" panose="020B0502040204020203" pitchFamily="34" charset="0"/>
            </a:endParaRPr>
          </a:p>
        </p:txBody>
      </p:sp>
    </p:spTree>
    <p:extLst>
      <p:ext uri="{BB962C8B-B14F-4D97-AF65-F5344CB8AC3E}">
        <p14:creationId xmlns:p14="http://schemas.microsoft.com/office/powerpoint/2010/main" val="171903400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B6FF1A-E959-3BB3-FE38-2A07EEC5F92D}"/>
            </a:ext>
          </a:extLst>
        </p:cNvPr>
        <p:cNvGrpSpPr/>
        <p:nvPr/>
      </p:nvGrpSpPr>
      <p:grpSpPr>
        <a:xfrm>
          <a:off x="0" y="0"/>
          <a:ext cx="0" cy="0"/>
          <a:chOff x="0" y="0"/>
          <a:chExt cx="0" cy="0"/>
        </a:xfrm>
      </p:grpSpPr>
      <p:sp>
        <p:nvSpPr>
          <p:cNvPr id="12" name="Text Placeholder 1">
            <a:extLst>
              <a:ext uri="{FF2B5EF4-FFF2-40B4-BE49-F238E27FC236}">
                <a16:creationId xmlns:a16="http://schemas.microsoft.com/office/drawing/2014/main" id="{96228AF0-D3F0-A111-16E7-44BC30C0FD9F}"/>
              </a:ext>
            </a:extLst>
          </p:cNvPr>
          <p:cNvSpPr>
            <a:spLocks noGrp="1"/>
          </p:cNvSpPr>
          <p:nvPr>
            <p:ph type="body" idx="1"/>
          </p:nvPr>
        </p:nvSpPr>
        <p:spPr>
          <a:xfrm>
            <a:off x="444499" y="949273"/>
            <a:ext cx="10923379" cy="540000"/>
          </a:xfrm>
        </p:spPr>
        <p:txBody>
          <a:bodyPr/>
          <a:lstStyle/>
          <a:p>
            <a:r>
              <a:rPr lang="en-US" dirty="0"/>
              <a:t>UN MESSAGE, UNE VOIX – A DESTINATION DES PERSONNES TOUCHEES PAR LE CANCER</a:t>
            </a:r>
          </a:p>
        </p:txBody>
      </p:sp>
      <p:sp>
        <p:nvSpPr>
          <p:cNvPr id="4" name="Espace réservé du numéro de diapositive 3">
            <a:extLst>
              <a:ext uri="{FF2B5EF4-FFF2-40B4-BE49-F238E27FC236}">
                <a16:creationId xmlns:a16="http://schemas.microsoft.com/office/drawing/2014/main" id="{C2AEDB72-7B10-A30B-FA38-CBFB86A5F2B8}"/>
              </a:ext>
            </a:extLst>
          </p:cNvPr>
          <p:cNvSpPr>
            <a:spLocks noGrp="1"/>
          </p:cNvSpPr>
          <p:nvPr>
            <p:ph type="sldNum" sz="quarter" idx="12"/>
          </p:nvPr>
        </p:nvSpPr>
        <p:spPr>
          <a:xfrm>
            <a:off x="11249342" y="6370637"/>
            <a:ext cx="720000" cy="252000"/>
          </a:xfrm>
        </p:spPr>
        <p:txBody>
          <a:bodyPr anchor="ctr">
            <a:normAutofit fontScale="92500" lnSpcReduction="10000"/>
          </a:bodyPr>
          <a:lstStyle/>
          <a:p>
            <a:pPr>
              <a:spcAft>
                <a:spcPts val="600"/>
              </a:spcAft>
            </a:pPr>
            <a:fld id="{0334CA73-E165-43C3-A7BE-6A64DCE862CA}" type="slidenum">
              <a:rPr lang="fr-FR" smtClean="0"/>
              <a:pPr>
                <a:spcAft>
                  <a:spcPts val="600"/>
                </a:spcAft>
              </a:pPr>
              <a:t>30</a:t>
            </a:fld>
            <a:endParaRPr lang="fr-FR"/>
          </a:p>
        </p:txBody>
      </p:sp>
      <p:sp>
        <p:nvSpPr>
          <p:cNvPr id="2" name="Titre 1">
            <a:extLst>
              <a:ext uri="{FF2B5EF4-FFF2-40B4-BE49-F238E27FC236}">
                <a16:creationId xmlns:a16="http://schemas.microsoft.com/office/drawing/2014/main" id="{A8D330E5-A369-A644-35F7-2C40D8429225}"/>
              </a:ext>
            </a:extLst>
          </p:cNvPr>
          <p:cNvSpPr>
            <a:spLocks noGrp="1"/>
          </p:cNvSpPr>
          <p:nvPr>
            <p:ph type="title"/>
          </p:nvPr>
        </p:nvSpPr>
        <p:spPr>
          <a:xfrm>
            <a:off x="444499" y="429099"/>
            <a:ext cx="10923379" cy="540000"/>
          </a:xfrm>
        </p:spPr>
        <p:txBody>
          <a:bodyPr anchor="t">
            <a:normAutofit/>
          </a:bodyPr>
          <a:lstStyle/>
          <a:p>
            <a:r>
              <a:rPr lang="fr-FR" dirty="0"/>
              <a:t>La brochure soins de support</a:t>
            </a:r>
          </a:p>
        </p:txBody>
      </p:sp>
      <p:pic>
        <p:nvPicPr>
          <p:cNvPr id="10" name="Image 9">
            <a:extLst>
              <a:ext uri="{FF2B5EF4-FFF2-40B4-BE49-F238E27FC236}">
                <a16:creationId xmlns:a16="http://schemas.microsoft.com/office/drawing/2014/main" id="{84EF7BBB-DA35-3324-47D2-6FBB0BB51913}"/>
              </a:ext>
            </a:extLst>
          </p:cNvPr>
          <p:cNvPicPr>
            <a:picLocks noChangeAspect="1"/>
          </p:cNvPicPr>
          <p:nvPr/>
        </p:nvPicPr>
        <p:blipFill>
          <a:blip r:embed="rId2"/>
          <a:stretch>
            <a:fillRect/>
          </a:stretch>
        </p:blipFill>
        <p:spPr>
          <a:xfrm>
            <a:off x="920996" y="1440870"/>
            <a:ext cx="10606050" cy="4988031"/>
          </a:xfrm>
          <a:prstGeom prst="rect">
            <a:avLst/>
          </a:prstGeom>
        </p:spPr>
      </p:pic>
    </p:spTree>
    <p:extLst>
      <p:ext uri="{BB962C8B-B14F-4D97-AF65-F5344CB8AC3E}">
        <p14:creationId xmlns:p14="http://schemas.microsoft.com/office/powerpoint/2010/main" val="368708035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389FDD-0EB4-A4CE-025D-4F5E850EFC55}"/>
            </a:ext>
          </a:extLst>
        </p:cNvPr>
        <p:cNvGrpSpPr/>
        <p:nvPr/>
      </p:nvGrpSpPr>
      <p:grpSpPr>
        <a:xfrm>
          <a:off x="0" y="0"/>
          <a:ext cx="0" cy="0"/>
          <a:chOff x="0" y="0"/>
          <a:chExt cx="0" cy="0"/>
        </a:xfrm>
      </p:grpSpPr>
      <p:sp>
        <p:nvSpPr>
          <p:cNvPr id="12" name="Text Placeholder 1">
            <a:extLst>
              <a:ext uri="{FF2B5EF4-FFF2-40B4-BE49-F238E27FC236}">
                <a16:creationId xmlns:a16="http://schemas.microsoft.com/office/drawing/2014/main" id="{82AFA76C-FF21-A88E-C16D-A193507DB86D}"/>
              </a:ext>
            </a:extLst>
          </p:cNvPr>
          <p:cNvSpPr>
            <a:spLocks noGrp="1"/>
          </p:cNvSpPr>
          <p:nvPr>
            <p:ph type="body" idx="1"/>
          </p:nvPr>
        </p:nvSpPr>
        <p:spPr>
          <a:xfrm>
            <a:off x="444499" y="949273"/>
            <a:ext cx="10923379" cy="540000"/>
          </a:xfrm>
        </p:spPr>
        <p:txBody>
          <a:bodyPr/>
          <a:lstStyle/>
          <a:p>
            <a:r>
              <a:rPr lang="en-US" dirty="0"/>
              <a:t>UN MESSAGE, UNE VOIX – A DESTINATION DES PERSONNES TOUCHEES PAR LE CANCER</a:t>
            </a:r>
          </a:p>
        </p:txBody>
      </p:sp>
      <p:sp>
        <p:nvSpPr>
          <p:cNvPr id="5" name="Espace réservé du contenu 4">
            <a:extLst>
              <a:ext uri="{FF2B5EF4-FFF2-40B4-BE49-F238E27FC236}">
                <a16:creationId xmlns:a16="http://schemas.microsoft.com/office/drawing/2014/main" id="{8DB76F76-EC14-6ADB-B9B8-D8E29631B8DF}"/>
              </a:ext>
            </a:extLst>
          </p:cNvPr>
          <p:cNvSpPr>
            <a:spLocks noGrp="1"/>
          </p:cNvSpPr>
          <p:nvPr>
            <p:ph sz="half" idx="2"/>
          </p:nvPr>
        </p:nvSpPr>
        <p:spPr>
          <a:xfrm>
            <a:off x="9436828" y="2417140"/>
            <a:ext cx="2647486" cy="2505457"/>
          </a:xfrm>
          <a:ln w="19050"/>
        </p:spPr>
        <p:style>
          <a:lnRef idx="2">
            <a:schemeClr val="accent2"/>
          </a:lnRef>
          <a:fillRef idx="1">
            <a:schemeClr val="lt1"/>
          </a:fillRef>
          <a:effectRef idx="0">
            <a:schemeClr val="accent2"/>
          </a:effectRef>
          <a:fontRef idx="minor">
            <a:schemeClr val="dk1"/>
          </a:fontRef>
        </p:style>
        <p:txBody>
          <a:bodyPr>
            <a:normAutofit fontScale="92500" lnSpcReduction="10000"/>
          </a:bodyPr>
          <a:lstStyle/>
          <a:p>
            <a:pPr marL="285750" indent="-285750">
              <a:lnSpc>
                <a:spcPct val="100000"/>
              </a:lnSpc>
              <a:spcBef>
                <a:spcPts val="1200"/>
              </a:spcBef>
              <a:spcAft>
                <a:spcPts val="600"/>
              </a:spcAft>
              <a:buFont typeface="Arial" panose="020B0604020202020204" pitchFamily="34" charset="0"/>
              <a:buChar char="•"/>
            </a:pPr>
            <a:r>
              <a:rPr lang="fr-FR" dirty="0"/>
              <a:t>Une brochure nationale ;</a:t>
            </a:r>
          </a:p>
          <a:p>
            <a:pPr marL="285750" indent="-285750">
              <a:spcAft>
                <a:spcPts val="600"/>
              </a:spcAft>
              <a:buFont typeface="Arial" panose="020B0604020202020204" pitchFamily="34" charset="0"/>
              <a:buChar char="•"/>
            </a:pPr>
            <a:r>
              <a:rPr lang="fr-FR" dirty="0"/>
              <a:t>Une brochure personnalisée pour chaque comité sur l’intranet ;</a:t>
            </a:r>
          </a:p>
          <a:p>
            <a:pPr marL="285750" indent="-285750">
              <a:spcAft>
                <a:spcPts val="600"/>
              </a:spcAft>
              <a:buFont typeface="Arial" panose="020B0604020202020204" pitchFamily="34" charset="0"/>
              <a:buChar char="•"/>
            </a:pPr>
            <a:r>
              <a:rPr lang="fr-FR" dirty="0"/>
              <a:t>Un tuto CANVA pour se l’approprier.</a:t>
            </a:r>
          </a:p>
        </p:txBody>
      </p:sp>
      <p:sp>
        <p:nvSpPr>
          <p:cNvPr id="4" name="Espace réservé du numéro de diapositive 3">
            <a:extLst>
              <a:ext uri="{FF2B5EF4-FFF2-40B4-BE49-F238E27FC236}">
                <a16:creationId xmlns:a16="http://schemas.microsoft.com/office/drawing/2014/main" id="{B444A055-FEFB-E6B3-4105-6CA23034FB62}"/>
              </a:ext>
            </a:extLst>
          </p:cNvPr>
          <p:cNvSpPr>
            <a:spLocks noGrp="1"/>
          </p:cNvSpPr>
          <p:nvPr>
            <p:ph type="sldNum" sz="quarter" idx="12"/>
          </p:nvPr>
        </p:nvSpPr>
        <p:spPr>
          <a:xfrm>
            <a:off x="11249342" y="6370637"/>
            <a:ext cx="720000" cy="252000"/>
          </a:xfrm>
        </p:spPr>
        <p:txBody>
          <a:bodyPr anchor="ctr">
            <a:normAutofit fontScale="92500" lnSpcReduction="10000"/>
          </a:bodyPr>
          <a:lstStyle/>
          <a:p>
            <a:pPr>
              <a:spcAft>
                <a:spcPts val="600"/>
              </a:spcAft>
            </a:pPr>
            <a:fld id="{0334CA73-E165-43C3-A7BE-6A64DCE862CA}" type="slidenum">
              <a:rPr lang="fr-FR" smtClean="0"/>
              <a:pPr>
                <a:spcAft>
                  <a:spcPts val="600"/>
                </a:spcAft>
              </a:pPr>
              <a:t>31</a:t>
            </a:fld>
            <a:endParaRPr lang="fr-FR"/>
          </a:p>
        </p:txBody>
      </p:sp>
      <p:sp>
        <p:nvSpPr>
          <p:cNvPr id="2" name="Titre 1">
            <a:extLst>
              <a:ext uri="{FF2B5EF4-FFF2-40B4-BE49-F238E27FC236}">
                <a16:creationId xmlns:a16="http://schemas.microsoft.com/office/drawing/2014/main" id="{B324E713-2545-8805-75DF-A69ACE559F2D}"/>
              </a:ext>
            </a:extLst>
          </p:cNvPr>
          <p:cNvSpPr>
            <a:spLocks noGrp="1"/>
          </p:cNvSpPr>
          <p:nvPr>
            <p:ph type="title"/>
          </p:nvPr>
        </p:nvSpPr>
        <p:spPr>
          <a:xfrm>
            <a:off x="444499" y="429099"/>
            <a:ext cx="10923379" cy="540000"/>
          </a:xfrm>
        </p:spPr>
        <p:txBody>
          <a:bodyPr anchor="t">
            <a:normAutofit/>
          </a:bodyPr>
          <a:lstStyle/>
          <a:p>
            <a:r>
              <a:rPr lang="fr-FR" dirty="0"/>
              <a:t>La brochure soins de support</a:t>
            </a:r>
          </a:p>
        </p:txBody>
      </p:sp>
      <p:pic>
        <p:nvPicPr>
          <p:cNvPr id="7" name="Espace réservé pour une image  6" descr="Une image contenant texte, capture d’écran&#10;&#10;Le contenu généré par l’IA peut être incorrect.">
            <a:extLst>
              <a:ext uri="{FF2B5EF4-FFF2-40B4-BE49-F238E27FC236}">
                <a16:creationId xmlns:a16="http://schemas.microsoft.com/office/drawing/2014/main" id="{C9A29EA4-5799-2580-FE4B-750473A16507}"/>
              </a:ext>
            </a:extLst>
          </p:cNvPr>
          <p:cNvPicPr>
            <a:picLocks noGrp="1" noChangeAspect="1"/>
          </p:cNvPicPr>
          <p:nvPr>
            <p:ph sz="half" idx="15"/>
          </p:nvPr>
        </p:nvPicPr>
        <p:blipFill>
          <a:blip r:embed="rId2"/>
          <a:stretch>
            <a:fillRect/>
          </a:stretch>
        </p:blipFill>
        <p:spPr>
          <a:xfrm>
            <a:off x="444499" y="1688563"/>
            <a:ext cx="8774350" cy="4080073"/>
          </a:xfrm>
          <a:noFill/>
        </p:spPr>
      </p:pic>
    </p:spTree>
    <p:extLst>
      <p:ext uri="{BB962C8B-B14F-4D97-AF65-F5344CB8AC3E}">
        <p14:creationId xmlns:p14="http://schemas.microsoft.com/office/powerpoint/2010/main" val="402454105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CDFC29-C5E5-FCD3-35D0-479D49C94B6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8253E3E-634D-B5E0-2F76-A86020A45303}"/>
              </a:ext>
            </a:extLst>
          </p:cNvPr>
          <p:cNvSpPr>
            <a:spLocks noGrp="1"/>
          </p:cNvSpPr>
          <p:nvPr>
            <p:ph type="title"/>
          </p:nvPr>
        </p:nvSpPr>
        <p:spPr>
          <a:xfrm>
            <a:off x="426000" y="552851"/>
            <a:ext cx="11340000" cy="540000"/>
          </a:xfrm>
        </p:spPr>
        <p:txBody>
          <a:bodyPr>
            <a:normAutofit/>
          </a:bodyPr>
          <a:lstStyle/>
          <a:p>
            <a:r>
              <a:rPr lang="en-US" sz="2200" dirty="0"/>
              <a:t>Le </a:t>
            </a:r>
            <a:r>
              <a:rPr lang="en-US" sz="2200" dirty="0" err="1"/>
              <a:t>soutien</a:t>
            </a:r>
            <a:r>
              <a:rPr lang="en-US" sz="2200" dirty="0"/>
              <a:t> </a:t>
            </a:r>
            <a:r>
              <a:rPr lang="en-US" sz="2200" dirty="0" err="1"/>
              <a:t>psychologique</a:t>
            </a:r>
            <a:endParaRPr lang="en-US" sz="2200" dirty="0"/>
          </a:p>
        </p:txBody>
      </p:sp>
      <p:sp>
        <p:nvSpPr>
          <p:cNvPr id="5" name="Slide Number Placeholder 4">
            <a:extLst>
              <a:ext uri="{FF2B5EF4-FFF2-40B4-BE49-F238E27FC236}">
                <a16:creationId xmlns:a16="http://schemas.microsoft.com/office/drawing/2014/main" id="{860AB709-BA5B-7884-1541-14106E3F7108}"/>
              </a:ext>
            </a:extLst>
          </p:cNvPr>
          <p:cNvSpPr>
            <a:spLocks noGrp="1"/>
          </p:cNvSpPr>
          <p:nvPr>
            <p:ph type="sldNum" sz="quarter" idx="12"/>
          </p:nvPr>
        </p:nvSpPr>
        <p:spPr/>
        <p:txBody>
          <a:bodyPr/>
          <a:lstStyle/>
          <a:p>
            <a:pPr rtl="0"/>
            <a:fld id="{ACEC5C30-0B3A-4B13-ADDD-7C63C8AA921B}" type="slidenum">
              <a:rPr lang="fr-FR" noProof="0" smtClean="0"/>
              <a:t>32</a:t>
            </a:fld>
            <a:endParaRPr lang="fr-FR" noProof="0"/>
          </a:p>
        </p:txBody>
      </p:sp>
      <p:sp>
        <p:nvSpPr>
          <p:cNvPr id="3" name="ZoneTexte 2">
            <a:extLst>
              <a:ext uri="{FF2B5EF4-FFF2-40B4-BE49-F238E27FC236}">
                <a16:creationId xmlns:a16="http://schemas.microsoft.com/office/drawing/2014/main" id="{6FDBDAE4-F948-936E-77BD-198E9BE57E0F}"/>
              </a:ext>
            </a:extLst>
          </p:cNvPr>
          <p:cNvSpPr txBox="1"/>
          <p:nvPr/>
        </p:nvSpPr>
        <p:spPr>
          <a:xfrm>
            <a:off x="426000" y="1314699"/>
            <a:ext cx="5670000" cy="4801314"/>
          </a:xfrm>
          <a:prstGeom prst="rect">
            <a:avLst/>
          </a:prstGeom>
          <a:noFill/>
        </p:spPr>
        <p:txBody>
          <a:bodyPr wrap="square" lIns="91440" tIns="45720" rIns="91440" bIns="45720" rtlCol="0" anchor="t">
            <a:spAutoFit/>
          </a:bodyPr>
          <a:lstStyle/>
          <a:p>
            <a:pPr algn="just"/>
            <a:r>
              <a:rPr lang="fr-FR" dirty="0">
                <a:latin typeface="Arial" panose="020B0604020202020204" pitchFamily="34" charset="0"/>
                <a:ea typeface="Inter"/>
                <a:cs typeface="Arial" panose="020B0604020202020204" pitchFamily="34" charset="0"/>
              </a:rPr>
              <a:t>Le soutien </a:t>
            </a:r>
            <a:r>
              <a:rPr lang="fr-FR" dirty="0" err="1">
                <a:latin typeface="Arial" panose="020B0604020202020204" pitchFamily="34" charset="0"/>
                <a:ea typeface="Inter"/>
                <a:cs typeface="Arial" panose="020B0604020202020204" pitchFamily="34" charset="0"/>
              </a:rPr>
              <a:t>psyschologique</a:t>
            </a:r>
            <a:r>
              <a:rPr lang="fr-FR" dirty="0">
                <a:latin typeface="Arial" panose="020B0604020202020204" pitchFamily="34" charset="0"/>
                <a:ea typeface="Inter"/>
                <a:cs typeface="Arial" panose="020B0604020202020204" pitchFamily="34" charset="0"/>
              </a:rPr>
              <a:t> des personnes malades compte parmi le socle de base du panier de </a:t>
            </a:r>
            <a:r>
              <a:rPr lang="fr-FR" dirty="0" err="1">
                <a:latin typeface="Arial" panose="020B0604020202020204" pitchFamily="34" charset="0"/>
                <a:ea typeface="Inter"/>
                <a:cs typeface="Arial" panose="020B0604020202020204" pitchFamily="34" charset="0"/>
              </a:rPr>
              <a:t>l’INCa</a:t>
            </a:r>
            <a:r>
              <a:rPr lang="fr-FR" dirty="0">
                <a:latin typeface="Arial" panose="020B0604020202020204" pitchFamily="34" charset="0"/>
                <a:ea typeface="Inter"/>
                <a:cs typeface="Arial" panose="020B0604020202020204" pitchFamily="34" charset="0"/>
              </a:rPr>
              <a:t> et celui concernant les proches aidants se place dans le socle complémentaire.</a:t>
            </a:r>
          </a:p>
          <a:p>
            <a:pPr algn="just"/>
            <a:endParaRPr lang="fr-FR" dirty="0">
              <a:latin typeface="Arial" panose="020B0604020202020204" pitchFamily="34" charset="0"/>
              <a:ea typeface="Inter"/>
              <a:cs typeface="Arial" panose="020B0604020202020204" pitchFamily="34" charset="0"/>
            </a:endParaRPr>
          </a:p>
          <a:p>
            <a:pPr algn="just"/>
            <a:r>
              <a:rPr lang="fr-FR" dirty="0">
                <a:latin typeface="Arial" panose="020B0604020202020204" pitchFamily="34" charset="0"/>
                <a:ea typeface="Inter"/>
                <a:cs typeface="Arial" panose="020B0604020202020204" pitchFamily="34" charset="0"/>
              </a:rPr>
              <a:t>Le soutien </a:t>
            </a:r>
            <a:r>
              <a:rPr lang="fr-FR" dirty="0" err="1">
                <a:latin typeface="Arial" panose="020B0604020202020204" pitchFamily="34" charset="0"/>
                <a:ea typeface="Inter"/>
                <a:cs typeface="Arial" panose="020B0604020202020204" pitchFamily="34" charset="0"/>
              </a:rPr>
              <a:t>psyschologique</a:t>
            </a:r>
            <a:r>
              <a:rPr lang="fr-FR" dirty="0">
                <a:latin typeface="Arial" panose="020B0604020202020204" pitchFamily="34" charset="0"/>
                <a:ea typeface="Inter"/>
                <a:cs typeface="Arial" panose="020B0604020202020204" pitchFamily="34" charset="0"/>
              </a:rPr>
              <a:t> offre une possibilité d’écoute et un espace de liberté pour que les malades et leurs proches puissent exprimer leurs ressentis à chaque moment du parcours médical. Ces sujets peuvent être abordés avec bienveillance et sans jugement avec un professionnel, formé à l’écoute et diplômé d’Etat.</a:t>
            </a:r>
          </a:p>
          <a:p>
            <a:pPr algn="just"/>
            <a:endParaRPr lang="fr-FR" dirty="0">
              <a:latin typeface="Arial" panose="020B0604020202020204" pitchFamily="34" charset="0"/>
              <a:cs typeface="Arial" panose="020B0604020202020204" pitchFamily="34" charset="0"/>
            </a:endParaRPr>
          </a:p>
          <a:p>
            <a:pPr algn="just"/>
            <a:r>
              <a:rPr lang="fr-FR" dirty="0">
                <a:latin typeface="Arial" panose="020B0604020202020204" pitchFamily="34" charset="0"/>
                <a:cs typeface="Arial" panose="020B0604020202020204" pitchFamily="34" charset="0"/>
              </a:rPr>
              <a:t>En 2023, </a:t>
            </a:r>
            <a:r>
              <a:rPr lang="fr-FR" b="1" dirty="0">
                <a:latin typeface="Arial" panose="020B0604020202020204" pitchFamily="34" charset="0"/>
                <a:cs typeface="Arial" panose="020B0604020202020204" pitchFamily="34" charset="0"/>
              </a:rPr>
              <a:t>82% des comités</a:t>
            </a:r>
            <a:r>
              <a:rPr lang="fr-FR" dirty="0">
                <a:latin typeface="Arial" panose="020B0604020202020204" pitchFamily="34" charset="0"/>
                <a:cs typeface="Arial" panose="020B0604020202020204" pitchFamily="34" charset="0"/>
              </a:rPr>
              <a:t> proposent ce soin de support aux personnes malades </a:t>
            </a:r>
            <a:r>
              <a:rPr lang="fr-FR" b="1" dirty="0">
                <a:latin typeface="Arial" panose="020B0604020202020204" pitchFamily="34" charset="0"/>
                <a:cs typeface="Arial" panose="020B0604020202020204" pitchFamily="34" charset="0"/>
              </a:rPr>
              <a:t>77% des comités</a:t>
            </a:r>
            <a:r>
              <a:rPr lang="fr-FR" dirty="0">
                <a:latin typeface="Arial" panose="020B0604020202020204" pitchFamily="34" charset="0"/>
                <a:cs typeface="Arial" panose="020B0604020202020204" pitchFamily="34" charset="0"/>
              </a:rPr>
              <a:t> proposent le soutien psychologique à</a:t>
            </a:r>
            <a:r>
              <a:rPr lang="fr-FR" b="1" dirty="0">
                <a:latin typeface="Arial" panose="020B0604020202020204" pitchFamily="34" charset="0"/>
                <a:cs typeface="Arial" panose="020B0604020202020204" pitchFamily="34" charset="0"/>
              </a:rPr>
              <a:t> destination des proches aidants.</a:t>
            </a:r>
            <a:endParaRPr lang="fr-FR" dirty="0">
              <a:latin typeface="Arial" panose="020B0604020202020204" pitchFamily="34" charset="0"/>
              <a:cs typeface="Arial" panose="020B0604020202020204" pitchFamily="34" charset="0"/>
            </a:endParaRPr>
          </a:p>
        </p:txBody>
      </p:sp>
      <p:pic>
        <p:nvPicPr>
          <p:cNvPr id="7" name="Image 6" descr="Une image contenant texte, capture d’écran, Publicité en ligne, conception&#10;&#10;Description générée automatiquement">
            <a:extLst>
              <a:ext uri="{FF2B5EF4-FFF2-40B4-BE49-F238E27FC236}">
                <a16:creationId xmlns:a16="http://schemas.microsoft.com/office/drawing/2014/main" id="{3E95669B-2F27-6848-7ADC-C806FB392CEC}"/>
              </a:ext>
            </a:extLst>
          </p:cNvPr>
          <p:cNvPicPr>
            <a:picLocks noChangeAspect="1"/>
          </p:cNvPicPr>
          <p:nvPr/>
        </p:nvPicPr>
        <p:blipFill>
          <a:blip r:embed="rId2"/>
          <a:stretch>
            <a:fillRect/>
          </a:stretch>
        </p:blipFill>
        <p:spPr>
          <a:xfrm rot="300000">
            <a:off x="8824613" y="970466"/>
            <a:ext cx="2875632" cy="3901776"/>
          </a:xfrm>
          <a:prstGeom prst="rect">
            <a:avLst/>
          </a:prstGeom>
          <a:ln>
            <a:noFill/>
          </a:ln>
          <a:effectLst>
            <a:outerShdw blurRad="292100" dist="139700" dir="2700000" algn="tl" rotWithShape="0">
              <a:srgbClr val="333333">
                <a:alpha val="65000"/>
              </a:srgbClr>
            </a:outerShdw>
          </a:effectLst>
        </p:spPr>
      </p:pic>
      <p:pic>
        <p:nvPicPr>
          <p:cNvPr id="9" name="Image 8" descr="Une image contenant texte, Visage humain, capture d’écran, femme&#10;&#10;Description générée automatiquement">
            <a:extLst>
              <a:ext uri="{FF2B5EF4-FFF2-40B4-BE49-F238E27FC236}">
                <a16:creationId xmlns:a16="http://schemas.microsoft.com/office/drawing/2014/main" id="{E861D0E1-82CB-529C-1132-7B0AE90C4F8D}"/>
              </a:ext>
            </a:extLst>
          </p:cNvPr>
          <p:cNvPicPr>
            <a:picLocks noChangeAspect="1"/>
          </p:cNvPicPr>
          <p:nvPr/>
        </p:nvPicPr>
        <p:blipFill>
          <a:blip r:embed="rId3"/>
          <a:stretch>
            <a:fillRect/>
          </a:stretch>
        </p:blipFill>
        <p:spPr>
          <a:xfrm>
            <a:off x="6391559" y="3742041"/>
            <a:ext cx="3575489" cy="237397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82198140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996449-FF42-1113-4301-3446557E699D}"/>
            </a:ext>
          </a:extLst>
        </p:cNvPr>
        <p:cNvGrpSpPr/>
        <p:nvPr/>
      </p:nvGrpSpPr>
      <p:grpSpPr>
        <a:xfrm>
          <a:off x="0" y="0"/>
          <a:ext cx="0" cy="0"/>
          <a:chOff x="0" y="0"/>
          <a:chExt cx="0" cy="0"/>
        </a:xfrm>
      </p:grpSpPr>
      <p:sp>
        <p:nvSpPr>
          <p:cNvPr id="4" name="Espace réservé du numéro de diapositive 3">
            <a:extLst>
              <a:ext uri="{FF2B5EF4-FFF2-40B4-BE49-F238E27FC236}">
                <a16:creationId xmlns:a16="http://schemas.microsoft.com/office/drawing/2014/main" id="{EEFF716C-5C53-4DD7-0FBF-C108626B9C4E}"/>
              </a:ext>
            </a:extLst>
          </p:cNvPr>
          <p:cNvSpPr>
            <a:spLocks noGrp="1"/>
          </p:cNvSpPr>
          <p:nvPr>
            <p:ph type="sldNum" sz="quarter" idx="4"/>
          </p:nvPr>
        </p:nvSpPr>
        <p:spPr/>
        <p:txBody>
          <a:bodyPr/>
          <a:lstStyle/>
          <a:p>
            <a:pPr algn="l"/>
            <a:fld id="{F99EF5AE-56D7-4A2B-B0E3-BCC40C43C5F5}" type="slidenum">
              <a:rPr lang="fr-FR" smtClean="0"/>
              <a:pPr algn="l"/>
              <a:t>33</a:t>
            </a:fld>
            <a:endParaRPr lang="fr-FR"/>
          </a:p>
        </p:txBody>
      </p:sp>
      <p:sp>
        <p:nvSpPr>
          <p:cNvPr id="8" name="ZoneTexte 7">
            <a:extLst>
              <a:ext uri="{FF2B5EF4-FFF2-40B4-BE49-F238E27FC236}">
                <a16:creationId xmlns:a16="http://schemas.microsoft.com/office/drawing/2014/main" id="{BAAB7F8C-5DC0-D8FC-27E9-58A6A92F04EF}"/>
              </a:ext>
            </a:extLst>
          </p:cNvPr>
          <p:cNvSpPr txBox="1"/>
          <p:nvPr/>
        </p:nvSpPr>
        <p:spPr>
          <a:xfrm>
            <a:off x="252942" y="925647"/>
            <a:ext cx="10583889" cy="646331"/>
          </a:xfrm>
          <a:prstGeom prst="rect">
            <a:avLst/>
          </a:prstGeom>
          <a:noFill/>
        </p:spPr>
        <p:txBody>
          <a:bodyPr wrap="square" lIns="91440" tIns="45720" rIns="91440" bIns="45720" anchor="t">
            <a:spAutoFit/>
          </a:bodyPr>
          <a:lstStyle/>
          <a:p>
            <a:r>
              <a:rPr lang="fr-FR" sz="2400" b="1">
                <a:solidFill>
                  <a:srgbClr val="0070C0"/>
                </a:solidFill>
                <a:latin typeface="Arial"/>
                <a:ea typeface="Cambria"/>
                <a:cs typeface="Arial"/>
              </a:rPr>
              <a:t>Les Soins de support du « panier </a:t>
            </a:r>
            <a:r>
              <a:rPr lang="fr-FR" sz="2400" b="1" err="1">
                <a:solidFill>
                  <a:srgbClr val="0070C0"/>
                </a:solidFill>
                <a:latin typeface="Arial"/>
                <a:ea typeface="Cambria"/>
                <a:cs typeface="Arial"/>
              </a:rPr>
              <a:t>INCa</a:t>
            </a:r>
            <a:r>
              <a:rPr lang="fr-FR" sz="2400" b="1">
                <a:solidFill>
                  <a:srgbClr val="0070C0"/>
                </a:solidFill>
                <a:latin typeface="Arial"/>
                <a:ea typeface="Cambria"/>
                <a:cs typeface="Arial"/>
              </a:rPr>
              <a:t> »:</a:t>
            </a:r>
          </a:p>
          <a:p>
            <a:pPr marL="457200" indent="-457200">
              <a:buChar char="•"/>
            </a:pPr>
            <a:endParaRPr lang="fr-FR" sz="1200">
              <a:solidFill>
                <a:srgbClr val="ED7D31"/>
              </a:solidFill>
              <a:latin typeface="Arial" panose="020B0604020202020204" pitchFamily="34" charset="0"/>
              <a:ea typeface="Cambria"/>
              <a:cs typeface="Arial" panose="020B0604020202020204" pitchFamily="34" charset="0"/>
            </a:endParaRPr>
          </a:p>
        </p:txBody>
      </p:sp>
      <p:sp>
        <p:nvSpPr>
          <p:cNvPr id="9" name="ZoneTexte 8">
            <a:extLst>
              <a:ext uri="{FF2B5EF4-FFF2-40B4-BE49-F238E27FC236}">
                <a16:creationId xmlns:a16="http://schemas.microsoft.com/office/drawing/2014/main" id="{AAED83B3-9020-CAAC-A2F5-14A43E0F42BA}"/>
              </a:ext>
            </a:extLst>
          </p:cNvPr>
          <p:cNvSpPr txBox="1"/>
          <p:nvPr/>
        </p:nvSpPr>
        <p:spPr>
          <a:xfrm>
            <a:off x="454144" y="1717833"/>
            <a:ext cx="3858363" cy="98488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2400" b="1">
                <a:solidFill>
                  <a:schemeClr val="accent4"/>
                </a:solidFill>
                <a:latin typeface="+mj-lt"/>
                <a:ea typeface="Cambria"/>
                <a:cs typeface="Arial"/>
              </a:rPr>
              <a:t>Un socle de base</a:t>
            </a:r>
          </a:p>
          <a:p>
            <a:endParaRPr lang="fr-FR">
              <a:solidFill>
                <a:srgbClr val="000000"/>
              </a:solidFill>
              <a:latin typeface="Arial" panose="020B0604020202020204" pitchFamily="34" charset="0"/>
              <a:ea typeface="Cambria"/>
              <a:cs typeface="Arial" panose="020B0604020202020204" pitchFamily="34" charset="0"/>
            </a:endParaRPr>
          </a:p>
          <a:p>
            <a:pPr marL="457200" indent="-457200">
              <a:lnSpc>
                <a:spcPct val="80000"/>
              </a:lnSpc>
              <a:buFont typeface="Wingdings"/>
              <a:buChar char="q"/>
            </a:pPr>
            <a:r>
              <a:rPr lang="fr-FR" sz="2000" b="1">
                <a:solidFill>
                  <a:srgbClr val="0070C0"/>
                </a:solidFill>
                <a:latin typeface="Arial"/>
                <a:ea typeface="Cambria"/>
                <a:cs typeface="Arial"/>
              </a:rPr>
              <a:t>Conseils en diététique</a:t>
            </a:r>
            <a:endParaRPr lang="en-US" sz="2000" b="1">
              <a:solidFill>
                <a:srgbClr val="0070C0"/>
              </a:solidFill>
              <a:latin typeface="Arial"/>
              <a:ea typeface="+mn-lt"/>
              <a:cs typeface="Arial"/>
            </a:endParaRPr>
          </a:p>
        </p:txBody>
      </p:sp>
      <p:sp>
        <p:nvSpPr>
          <p:cNvPr id="2" name="ZoneTexte 1">
            <a:extLst>
              <a:ext uri="{FF2B5EF4-FFF2-40B4-BE49-F238E27FC236}">
                <a16:creationId xmlns:a16="http://schemas.microsoft.com/office/drawing/2014/main" id="{F9AA8DF2-9EFB-4CC5-9C25-46B8D3F441F1}"/>
              </a:ext>
            </a:extLst>
          </p:cNvPr>
          <p:cNvSpPr txBox="1"/>
          <p:nvPr/>
        </p:nvSpPr>
        <p:spPr>
          <a:xfrm>
            <a:off x="450335" y="2708052"/>
            <a:ext cx="5291367" cy="3631763"/>
          </a:xfrm>
          <a:prstGeom prst="rect">
            <a:avLst/>
          </a:prstGeom>
          <a:noFill/>
        </p:spPr>
        <p:txBody>
          <a:bodyPr wrap="square" lIns="91440" tIns="45720" rIns="91440" bIns="45720" rtlCol="0" anchor="t">
            <a:spAutoFit/>
          </a:bodyPr>
          <a:lstStyle/>
          <a:p>
            <a:pPr algn="just"/>
            <a:r>
              <a:rPr lang="fr-FR" sz="1600">
                <a:latin typeface="Poppins"/>
                <a:ea typeface="Inter"/>
                <a:cs typeface="Poppins"/>
              </a:rPr>
              <a:t>La </a:t>
            </a:r>
            <a:r>
              <a:rPr lang="fr-FR" sz="1600" err="1">
                <a:latin typeface="Poppins"/>
                <a:ea typeface="Inter"/>
                <a:cs typeface="Poppins"/>
              </a:rPr>
              <a:t>dié</a:t>
            </a:r>
            <a:r>
              <a:rPr lang="it" sz="1600">
                <a:latin typeface="Poppins"/>
                <a:ea typeface="Inter"/>
                <a:cs typeface="Poppins"/>
              </a:rPr>
              <a:t>t</a:t>
            </a:r>
            <a:r>
              <a:rPr lang="fr-FR" sz="1600">
                <a:latin typeface="Poppins"/>
                <a:ea typeface="Inter"/>
                <a:cs typeface="Poppins"/>
              </a:rPr>
              <a:t>étique est une pratique dispensée par un ou une diététicienne diplômée et expérimentée qui consiste à donner des conseils personnalisés afin de diminuer les effets secondaires des traitements tels que :  </a:t>
            </a:r>
            <a:endParaRPr lang="fr-FR" sz="1600">
              <a:ea typeface="Inter"/>
            </a:endParaRPr>
          </a:p>
          <a:p>
            <a:pPr>
              <a:buFont typeface="Arial"/>
              <a:buChar char="•"/>
            </a:pPr>
            <a:r>
              <a:rPr lang="fr-FR" sz="1600">
                <a:latin typeface="Poppins"/>
                <a:ea typeface="Inter"/>
                <a:cs typeface="Poppins"/>
              </a:rPr>
              <a:t>la perte ou la prise de poids ;</a:t>
            </a:r>
          </a:p>
          <a:p>
            <a:pPr>
              <a:buFont typeface="Arial"/>
              <a:buChar char="•"/>
            </a:pPr>
            <a:r>
              <a:rPr lang="fr-FR" sz="1600">
                <a:latin typeface="Poppins"/>
                <a:ea typeface="Inter"/>
                <a:cs typeface="Poppins"/>
              </a:rPr>
              <a:t>la modification du goût ;</a:t>
            </a:r>
            <a:endParaRPr lang="fr-FR"/>
          </a:p>
          <a:p>
            <a:pPr>
              <a:buFont typeface="Arial"/>
              <a:buChar char="•"/>
            </a:pPr>
            <a:r>
              <a:rPr lang="fr-FR" sz="1600">
                <a:latin typeface="Poppins"/>
                <a:ea typeface="Inter"/>
                <a:cs typeface="Poppins"/>
              </a:rPr>
              <a:t>la perte d’appétit ;</a:t>
            </a:r>
            <a:endParaRPr lang="fr-FR"/>
          </a:p>
          <a:p>
            <a:pPr>
              <a:buFont typeface="Arial"/>
              <a:buChar char="•"/>
            </a:pPr>
            <a:r>
              <a:rPr lang="fr-FR" sz="1600">
                <a:latin typeface="Poppins"/>
                <a:ea typeface="Inter"/>
                <a:cs typeface="Poppins"/>
              </a:rPr>
              <a:t>ou encore des troubles digestifs. </a:t>
            </a:r>
            <a:endParaRPr lang="fr-FR"/>
          </a:p>
          <a:p>
            <a:pPr marL="285750" indent="-285750">
              <a:buFont typeface="Calibri"/>
              <a:buChar char="-"/>
            </a:pPr>
            <a:endParaRPr lang="fr-FR" sz="1600">
              <a:latin typeface="Poppins"/>
              <a:ea typeface="Inter"/>
              <a:cs typeface="Poppins"/>
            </a:endParaRPr>
          </a:p>
          <a:p>
            <a:r>
              <a:rPr lang="fr-FR" sz="1600">
                <a:latin typeface="Poppins"/>
                <a:ea typeface="Inter"/>
                <a:cs typeface="Poppins"/>
              </a:rPr>
              <a:t>En 2023, </a:t>
            </a:r>
            <a:r>
              <a:rPr lang="fr-FR" sz="1600" b="1">
                <a:latin typeface="Poppins"/>
                <a:ea typeface="Inter"/>
                <a:cs typeface="Poppins"/>
              </a:rPr>
              <a:t>75% des comités</a:t>
            </a:r>
            <a:r>
              <a:rPr lang="fr-FR" sz="1600">
                <a:latin typeface="Poppins"/>
                <a:ea typeface="Inter"/>
                <a:cs typeface="Poppins"/>
              </a:rPr>
              <a:t> proposent ce soin de support à destination des personnes malades.</a:t>
            </a:r>
            <a:endParaRPr lang="fr-FR" sz="1600" b="1">
              <a:latin typeface="Poppins"/>
              <a:ea typeface="Inter"/>
              <a:cs typeface="Poppins"/>
            </a:endParaRPr>
          </a:p>
          <a:p>
            <a:endParaRPr lang="fr-FR" sz="2000" b="1">
              <a:latin typeface="Arial"/>
              <a:ea typeface="Inter"/>
              <a:cs typeface="Arial"/>
            </a:endParaRPr>
          </a:p>
          <a:p>
            <a:endParaRPr/>
          </a:p>
        </p:txBody>
      </p:sp>
      <p:pic>
        <p:nvPicPr>
          <p:cNvPr id="7" name="Image 6" descr="Une image contenant texte, Visage humain, capture d’écran, Site web&#10;&#10;Description générée automatiquement">
            <a:extLst>
              <a:ext uri="{FF2B5EF4-FFF2-40B4-BE49-F238E27FC236}">
                <a16:creationId xmlns:a16="http://schemas.microsoft.com/office/drawing/2014/main" id="{29561155-AFFA-A9AF-9234-44AE828F2F82}"/>
              </a:ext>
            </a:extLst>
          </p:cNvPr>
          <p:cNvPicPr>
            <a:picLocks noChangeAspect="1"/>
          </p:cNvPicPr>
          <p:nvPr/>
        </p:nvPicPr>
        <p:blipFill>
          <a:blip r:embed="rId2"/>
          <a:stretch>
            <a:fillRect/>
          </a:stretch>
        </p:blipFill>
        <p:spPr>
          <a:xfrm>
            <a:off x="5741794" y="3088640"/>
            <a:ext cx="4924812" cy="3230880"/>
          </a:xfrm>
          <a:prstGeom prst="rect">
            <a:avLst/>
          </a:prstGeom>
        </p:spPr>
      </p:pic>
      <p:sp>
        <p:nvSpPr>
          <p:cNvPr id="12" name="Rectangle 11">
            <a:extLst>
              <a:ext uri="{FF2B5EF4-FFF2-40B4-BE49-F238E27FC236}">
                <a16:creationId xmlns:a16="http://schemas.microsoft.com/office/drawing/2014/main" id="{3EFA6BA2-1808-3EB0-09F9-546B7A57C0B6}"/>
              </a:ext>
            </a:extLst>
          </p:cNvPr>
          <p:cNvSpPr/>
          <p:nvPr/>
        </p:nvSpPr>
        <p:spPr>
          <a:xfrm>
            <a:off x="10299405" y="6223591"/>
            <a:ext cx="1073888" cy="4447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3" name="Image 12" descr="Une image contenant texte, capture d’écran, Police, logo&#10;&#10;Description générée automatiquement">
            <a:extLst>
              <a:ext uri="{FF2B5EF4-FFF2-40B4-BE49-F238E27FC236}">
                <a16:creationId xmlns:a16="http://schemas.microsoft.com/office/drawing/2014/main" id="{BE546966-6330-F92B-D14D-65B9EE654142}"/>
              </a:ext>
            </a:extLst>
          </p:cNvPr>
          <p:cNvPicPr>
            <a:picLocks noChangeAspect="1"/>
          </p:cNvPicPr>
          <p:nvPr/>
        </p:nvPicPr>
        <p:blipFill>
          <a:blip r:embed="rId3"/>
          <a:stretch>
            <a:fillRect/>
          </a:stretch>
        </p:blipFill>
        <p:spPr>
          <a:xfrm rot="300000">
            <a:off x="9224286" y="653931"/>
            <a:ext cx="2702851" cy="3728720"/>
          </a:xfrm>
          <a:prstGeom prst="rect">
            <a:avLst/>
          </a:prstGeom>
        </p:spPr>
      </p:pic>
    </p:spTree>
    <p:extLst>
      <p:ext uri="{BB962C8B-B14F-4D97-AF65-F5344CB8AC3E}">
        <p14:creationId xmlns:p14="http://schemas.microsoft.com/office/powerpoint/2010/main" val="191258235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D694BD-F378-35D2-E4F9-A8802BDDB26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D755F56-6D7A-3BE6-2378-89366C9B250B}"/>
              </a:ext>
            </a:extLst>
          </p:cNvPr>
          <p:cNvSpPr>
            <a:spLocks noGrp="1"/>
          </p:cNvSpPr>
          <p:nvPr>
            <p:ph type="title"/>
          </p:nvPr>
        </p:nvSpPr>
        <p:spPr>
          <a:xfrm>
            <a:off x="426000" y="552851"/>
            <a:ext cx="11340000" cy="540000"/>
          </a:xfrm>
        </p:spPr>
        <p:txBody>
          <a:bodyPr>
            <a:normAutofit/>
          </a:bodyPr>
          <a:lstStyle/>
          <a:p>
            <a:r>
              <a:rPr lang="en-US" sz="2200" dirty="0" err="1"/>
              <a:t>L’activité</a:t>
            </a:r>
            <a:r>
              <a:rPr lang="en-US" sz="2200" dirty="0"/>
              <a:t> physique </a:t>
            </a:r>
            <a:r>
              <a:rPr lang="en-US" sz="2200" dirty="0" err="1"/>
              <a:t>adaptée</a:t>
            </a:r>
            <a:r>
              <a:rPr lang="en-US" sz="2200" dirty="0"/>
              <a:t> (APA)</a:t>
            </a:r>
          </a:p>
        </p:txBody>
      </p:sp>
      <p:sp>
        <p:nvSpPr>
          <p:cNvPr id="5" name="Slide Number Placeholder 4">
            <a:extLst>
              <a:ext uri="{FF2B5EF4-FFF2-40B4-BE49-F238E27FC236}">
                <a16:creationId xmlns:a16="http://schemas.microsoft.com/office/drawing/2014/main" id="{1DCB0102-71BA-9508-C4E6-41B2AA8E87D7}"/>
              </a:ext>
            </a:extLst>
          </p:cNvPr>
          <p:cNvSpPr>
            <a:spLocks noGrp="1"/>
          </p:cNvSpPr>
          <p:nvPr>
            <p:ph type="sldNum" sz="quarter" idx="12"/>
          </p:nvPr>
        </p:nvSpPr>
        <p:spPr/>
        <p:txBody>
          <a:bodyPr/>
          <a:lstStyle/>
          <a:p>
            <a:pPr rtl="0"/>
            <a:fld id="{ACEC5C30-0B3A-4B13-ADDD-7C63C8AA921B}" type="slidenum">
              <a:rPr lang="fr-FR" noProof="0" smtClean="0"/>
              <a:t>34</a:t>
            </a:fld>
            <a:endParaRPr lang="fr-FR" noProof="0"/>
          </a:p>
        </p:txBody>
      </p:sp>
      <p:sp>
        <p:nvSpPr>
          <p:cNvPr id="3" name="ZoneTexte 2">
            <a:extLst>
              <a:ext uri="{FF2B5EF4-FFF2-40B4-BE49-F238E27FC236}">
                <a16:creationId xmlns:a16="http://schemas.microsoft.com/office/drawing/2014/main" id="{468AB2D8-03D2-D836-B950-2A2C62FF24E4}"/>
              </a:ext>
            </a:extLst>
          </p:cNvPr>
          <p:cNvSpPr txBox="1"/>
          <p:nvPr/>
        </p:nvSpPr>
        <p:spPr>
          <a:xfrm>
            <a:off x="426000" y="1314699"/>
            <a:ext cx="5670000" cy="4524315"/>
          </a:xfrm>
          <a:prstGeom prst="rect">
            <a:avLst/>
          </a:prstGeom>
          <a:noFill/>
        </p:spPr>
        <p:txBody>
          <a:bodyPr wrap="square" lIns="91440" tIns="45720" rIns="91440" bIns="45720" rtlCol="0" anchor="t">
            <a:spAutoFit/>
          </a:bodyPr>
          <a:lstStyle/>
          <a:p>
            <a:pPr algn="just"/>
            <a:r>
              <a:rPr lang="fr-FR" dirty="0">
                <a:latin typeface="Arial" panose="020B0604020202020204" pitchFamily="34" charset="0"/>
                <a:ea typeface="Inter"/>
                <a:cs typeface="Arial" panose="020B0604020202020204" pitchFamily="34" charset="0"/>
              </a:rPr>
              <a:t>L</a:t>
            </a:r>
            <a:r>
              <a:rPr lang="fr-FR" b="1" dirty="0">
                <a:latin typeface="Arial" panose="020B0604020202020204" pitchFamily="34" charset="0"/>
                <a:ea typeface="Inter"/>
                <a:cs typeface="Arial" panose="020B0604020202020204" pitchFamily="34" charset="0"/>
              </a:rPr>
              <a:t>’</a:t>
            </a:r>
            <a:r>
              <a:rPr lang="fr-FR" dirty="0">
                <a:latin typeface="Arial" panose="020B0604020202020204" pitchFamily="34" charset="0"/>
                <a:ea typeface="Inter"/>
                <a:cs typeface="Arial" panose="020B0604020202020204" pitchFamily="34" charset="0"/>
              </a:rPr>
              <a:t>APA est adaptée à la maladie, à la condition physique et aux limites de chacun. Elle a pour but de trouver une façon de bouger régulièrement, suffisamment sans risques et sans douleurs afin de :  </a:t>
            </a:r>
            <a:endParaRPr lang="fr-FR" dirty="0">
              <a:latin typeface="Arial" panose="020B0604020202020204" pitchFamily="34" charset="0"/>
              <a:cs typeface="Arial" panose="020B0604020202020204" pitchFamily="34" charset="0"/>
            </a:endParaRPr>
          </a:p>
          <a:p>
            <a:pPr marL="285750" indent="-285750" algn="just">
              <a:buFont typeface="Arial"/>
              <a:buChar char="•"/>
            </a:pPr>
            <a:r>
              <a:rPr lang="fr-FR" dirty="0">
                <a:latin typeface="Arial" panose="020B0604020202020204" pitchFamily="34" charset="0"/>
                <a:ea typeface="Inter"/>
                <a:cs typeface="Arial" panose="020B0604020202020204" pitchFamily="34" charset="0"/>
              </a:rPr>
              <a:t>réduire ces limitations et prévenir/limiter les certaines séquelles ;</a:t>
            </a:r>
            <a:endParaRPr lang="fr-FR" dirty="0">
              <a:latin typeface="Arial" panose="020B0604020202020204" pitchFamily="34" charset="0"/>
              <a:cs typeface="Arial" panose="020B0604020202020204" pitchFamily="34" charset="0"/>
            </a:endParaRPr>
          </a:p>
          <a:p>
            <a:pPr marL="285750" indent="-285750" algn="just">
              <a:buFont typeface="Arial"/>
              <a:buChar char="•"/>
            </a:pPr>
            <a:r>
              <a:rPr lang="fr-FR" dirty="0">
                <a:latin typeface="Arial" panose="020B0604020202020204" pitchFamily="34" charset="0"/>
                <a:ea typeface="Inter"/>
                <a:cs typeface="Arial" panose="020B0604020202020204" pitchFamily="34" charset="0"/>
              </a:rPr>
              <a:t>prévenir/réduire certains effets secondaires des traitements : la fatigue, les douleurs articulaires, l‘anxiété, etc. ;</a:t>
            </a:r>
            <a:endParaRPr lang="fr-FR" dirty="0">
              <a:latin typeface="Arial" panose="020B0604020202020204" pitchFamily="34" charset="0"/>
              <a:cs typeface="Arial" panose="020B0604020202020204" pitchFamily="34" charset="0"/>
            </a:endParaRPr>
          </a:p>
          <a:p>
            <a:pPr marL="285750" indent="-285750" algn="just">
              <a:buFont typeface="Arial"/>
              <a:buChar char="•"/>
            </a:pPr>
            <a:r>
              <a:rPr lang="fr-FR" dirty="0">
                <a:latin typeface="Arial" panose="020B0604020202020204" pitchFamily="34" charset="0"/>
                <a:ea typeface="Inter"/>
                <a:cs typeface="Arial" panose="020B0604020202020204" pitchFamily="34" charset="0"/>
              </a:rPr>
              <a:t>reprendre confiance en soi et ses ressources ;</a:t>
            </a:r>
            <a:endParaRPr lang="fr-FR" dirty="0">
              <a:latin typeface="Arial" panose="020B0604020202020204" pitchFamily="34" charset="0"/>
              <a:cs typeface="Arial" panose="020B0604020202020204" pitchFamily="34" charset="0"/>
            </a:endParaRPr>
          </a:p>
          <a:p>
            <a:pPr marL="285750" indent="-285750" algn="just">
              <a:buFont typeface="Arial"/>
              <a:buChar char="•"/>
            </a:pPr>
            <a:r>
              <a:rPr lang="fr-FR" dirty="0">
                <a:latin typeface="Arial" panose="020B0604020202020204" pitchFamily="34" charset="0"/>
                <a:ea typeface="Inter"/>
                <a:cs typeface="Arial" panose="020B0604020202020204" pitchFamily="34" charset="0"/>
              </a:rPr>
              <a:t>conserver et retrouver du lien social ;</a:t>
            </a:r>
            <a:endParaRPr lang="fr-FR" dirty="0">
              <a:latin typeface="Arial" panose="020B0604020202020204" pitchFamily="34" charset="0"/>
              <a:cs typeface="Arial" panose="020B0604020202020204" pitchFamily="34" charset="0"/>
            </a:endParaRPr>
          </a:p>
          <a:p>
            <a:pPr marL="285750" indent="-285750" algn="just">
              <a:buFont typeface="Arial"/>
              <a:buChar char="•"/>
            </a:pPr>
            <a:r>
              <a:rPr lang="fr-FR" dirty="0">
                <a:latin typeface="Arial" panose="020B0604020202020204" pitchFamily="34" charset="0"/>
                <a:ea typeface="Inter"/>
                <a:cs typeface="Arial" panose="020B0604020202020204" pitchFamily="34" charset="0"/>
              </a:rPr>
              <a:t>et même dans certains cas, réduire le risque de rechute</a:t>
            </a:r>
            <a:endParaRPr lang="fr-FR" dirty="0">
              <a:latin typeface="Arial" panose="020B0604020202020204" pitchFamily="34" charset="0"/>
              <a:cs typeface="Arial" panose="020B0604020202020204" pitchFamily="34" charset="0"/>
            </a:endParaRPr>
          </a:p>
          <a:p>
            <a:pPr marL="285750" indent="-285750" algn="just">
              <a:buFont typeface="Arial"/>
              <a:buChar char="•"/>
            </a:pPr>
            <a:endParaRPr lang="fr-FR" dirty="0">
              <a:latin typeface="Arial" panose="020B0604020202020204" pitchFamily="34" charset="0"/>
              <a:ea typeface="Inter"/>
              <a:cs typeface="Arial" panose="020B0604020202020204" pitchFamily="34" charset="0"/>
            </a:endParaRPr>
          </a:p>
          <a:p>
            <a:pPr algn="just"/>
            <a:r>
              <a:rPr lang="fr-FR" dirty="0">
                <a:latin typeface="Arial" panose="020B0604020202020204" pitchFamily="34" charset="0"/>
                <a:ea typeface="Inter"/>
                <a:cs typeface="Arial" panose="020B0604020202020204" pitchFamily="34" charset="0"/>
              </a:rPr>
              <a:t>En 2023, </a:t>
            </a:r>
            <a:r>
              <a:rPr lang="fr-FR" b="1" dirty="0">
                <a:latin typeface="Arial" panose="020B0604020202020204" pitchFamily="34" charset="0"/>
                <a:ea typeface="Inter"/>
                <a:cs typeface="Arial" panose="020B0604020202020204" pitchFamily="34" charset="0"/>
              </a:rPr>
              <a:t>84% des comités</a:t>
            </a:r>
            <a:r>
              <a:rPr lang="fr-FR" dirty="0">
                <a:latin typeface="Arial" panose="020B0604020202020204" pitchFamily="34" charset="0"/>
                <a:ea typeface="Inter"/>
                <a:cs typeface="Arial" panose="020B0604020202020204" pitchFamily="34" charset="0"/>
              </a:rPr>
              <a:t> proposent ce soin de support.</a:t>
            </a:r>
          </a:p>
        </p:txBody>
      </p:sp>
      <p:pic>
        <p:nvPicPr>
          <p:cNvPr id="4" name="Image 3" descr="Une image contenant texte, capture d’écran, graphisme, conception&#10;&#10;Description générée automatiquement">
            <a:extLst>
              <a:ext uri="{FF2B5EF4-FFF2-40B4-BE49-F238E27FC236}">
                <a16:creationId xmlns:a16="http://schemas.microsoft.com/office/drawing/2014/main" id="{F6AA0636-CD39-0B8A-2FDE-51CFFFF529E1}"/>
              </a:ext>
            </a:extLst>
          </p:cNvPr>
          <p:cNvPicPr>
            <a:picLocks noChangeAspect="1"/>
          </p:cNvPicPr>
          <p:nvPr/>
        </p:nvPicPr>
        <p:blipFill>
          <a:blip r:embed="rId2"/>
          <a:stretch>
            <a:fillRect/>
          </a:stretch>
        </p:blipFill>
        <p:spPr>
          <a:xfrm rot="720000">
            <a:off x="8889589" y="872015"/>
            <a:ext cx="2802399" cy="3973086"/>
          </a:xfrm>
          <a:prstGeom prst="rect">
            <a:avLst/>
          </a:prstGeom>
          <a:ln>
            <a:noFill/>
          </a:ln>
          <a:effectLst>
            <a:outerShdw blurRad="292100" dist="139700" dir="2700000" algn="tl" rotWithShape="0">
              <a:srgbClr val="333333">
                <a:alpha val="65000"/>
              </a:srgbClr>
            </a:outerShdw>
          </a:effectLst>
        </p:spPr>
      </p:pic>
      <p:pic>
        <p:nvPicPr>
          <p:cNvPr id="6" name="Image 5">
            <a:extLst>
              <a:ext uri="{FF2B5EF4-FFF2-40B4-BE49-F238E27FC236}">
                <a16:creationId xmlns:a16="http://schemas.microsoft.com/office/drawing/2014/main" id="{7EFC191C-86FC-F47B-4498-764508E5B449}"/>
              </a:ext>
            </a:extLst>
          </p:cNvPr>
          <p:cNvPicPr>
            <a:picLocks noChangeAspect="1"/>
          </p:cNvPicPr>
          <p:nvPr/>
        </p:nvPicPr>
        <p:blipFill>
          <a:blip r:embed="rId3"/>
          <a:stretch>
            <a:fillRect/>
          </a:stretch>
        </p:blipFill>
        <p:spPr>
          <a:xfrm>
            <a:off x="6658456" y="3323362"/>
            <a:ext cx="3070159" cy="267103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10111779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127F53-8B91-4FA8-8D44-8BFB4214E09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F83B055-BA32-36BD-9BFD-B8C324E30344}"/>
              </a:ext>
            </a:extLst>
          </p:cNvPr>
          <p:cNvSpPr>
            <a:spLocks noGrp="1"/>
          </p:cNvSpPr>
          <p:nvPr>
            <p:ph type="title"/>
          </p:nvPr>
        </p:nvSpPr>
        <p:spPr>
          <a:xfrm>
            <a:off x="426000" y="552851"/>
            <a:ext cx="11340000" cy="540000"/>
          </a:xfrm>
        </p:spPr>
        <p:txBody>
          <a:bodyPr>
            <a:normAutofit/>
          </a:bodyPr>
          <a:lstStyle/>
          <a:p>
            <a:r>
              <a:rPr lang="en-US" sz="2200" dirty="0"/>
              <a:t>Le </a:t>
            </a:r>
            <a:r>
              <a:rPr lang="en-US" sz="2200" dirty="0" err="1"/>
              <a:t>soutien</a:t>
            </a:r>
            <a:r>
              <a:rPr lang="en-US" sz="2200" dirty="0"/>
              <a:t> financier et le retour / </a:t>
            </a:r>
            <a:r>
              <a:rPr lang="en-US" sz="2200" dirty="0" err="1"/>
              <a:t>maintien</a:t>
            </a:r>
            <a:r>
              <a:rPr lang="en-US" sz="2200" dirty="0"/>
              <a:t> dans </a:t>
            </a:r>
            <a:r>
              <a:rPr lang="en-US" sz="2200" dirty="0" err="1"/>
              <a:t>l’emploi</a:t>
            </a:r>
            <a:endParaRPr lang="en-US" sz="2200" dirty="0"/>
          </a:p>
        </p:txBody>
      </p:sp>
      <p:sp>
        <p:nvSpPr>
          <p:cNvPr id="5" name="Slide Number Placeholder 4">
            <a:extLst>
              <a:ext uri="{FF2B5EF4-FFF2-40B4-BE49-F238E27FC236}">
                <a16:creationId xmlns:a16="http://schemas.microsoft.com/office/drawing/2014/main" id="{947ABE93-AE48-B340-4ADE-AE404C152E39}"/>
              </a:ext>
            </a:extLst>
          </p:cNvPr>
          <p:cNvSpPr>
            <a:spLocks noGrp="1"/>
          </p:cNvSpPr>
          <p:nvPr>
            <p:ph type="sldNum" sz="quarter" idx="12"/>
          </p:nvPr>
        </p:nvSpPr>
        <p:spPr/>
        <p:txBody>
          <a:bodyPr/>
          <a:lstStyle/>
          <a:p>
            <a:pPr rtl="0"/>
            <a:fld id="{ACEC5C30-0B3A-4B13-ADDD-7C63C8AA921B}" type="slidenum">
              <a:rPr lang="fr-FR" noProof="0" smtClean="0"/>
              <a:t>35</a:t>
            </a:fld>
            <a:endParaRPr lang="fr-FR" noProof="0"/>
          </a:p>
        </p:txBody>
      </p:sp>
      <p:sp>
        <p:nvSpPr>
          <p:cNvPr id="3" name="ZoneTexte 2">
            <a:extLst>
              <a:ext uri="{FF2B5EF4-FFF2-40B4-BE49-F238E27FC236}">
                <a16:creationId xmlns:a16="http://schemas.microsoft.com/office/drawing/2014/main" id="{FB1FEBE1-F296-D768-5666-5F047B8FB080}"/>
              </a:ext>
            </a:extLst>
          </p:cNvPr>
          <p:cNvSpPr txBox="1"/>
          <p:nvPr/>
        </p:nvSpPr>
        <p:spPr>
          <a:xfrm>
            <a:off x="426000" y="1375648"/>
            <a:ext cx="6512513" cy="4801314"/>
          </a:xfrm>
          <a:prstGeom prst="rect">
            <a:avLst/>
          </a:prstGeom>
          <a:noFill/>
        </p:spPr>
        <p:txBody>
          <a:bodyPr wrap="square" lIns="91440" tIns="45720" rIns="91440" bIns="45720" rtlCol="0" anchor="t">
            <a:spAutoFit/>
          </a:bodyPr>
          <a:lstStyle/>
          <a:p>
            <a:pPr algn="just"/>
            <a:r>
              <a:rPr lang="fr-FR" dirty="0">
                <a:latin typeface="Arial" panose="020B0604020202020204" pitchFamily="34" charset="0"/>
                <a:ea typeface="Inter"/>
                <a:cs typeface="Arial" panose="020B0604020202020204" pitchFamily="34" charset="0"/>
              </a:rPr>
              <a:t>Tous les comités de la Ligue contre le cancer attribuent des </a:t>
            </a:r>
            <a:r>
              <a:rPr lang="fr-FR" b="1" dirty="0">
                <a:latin typeface="Arial" panose="020B0604020202020204" pitchFamily="34" charset="0"/>
                <a:ea typeface="Inter"/>
                <a:cs typeface="Arial" panose="020B0604020202020204" pitchFamily="34" charset="0"/>
              </a:rPr>
              <a:t>aides financières </a:t>
            </a:r>
            <a:r>
              <a:rPr lang="fr-FR" dirty="0">
                <a:latin typeface="Arial" panose="020B0604020202020204" pitchFamily="34" charset="0"/>
                <a:ea typeface="Inter"/>
                <a:cs typeface="Arial" panose="020B0604020202020204" pitchFamily="34" charset="0"/>
              </a:rPr>
              <a:t>aux personnes malades et à leurs proches via leur commission sociale. </a:t>
            </a:r>
          </a:p>
          <a:p>
            <a:pPr algn="just"/>
            <a:endParaRPr lang="fr-FR" dirty="0">
              <a:latin typeface="Arial" panose="020B0604020202020204" pitchFamily="34" charset="0"/>
              <a:ea typeface="Inter"/>
              <a:cs typeface="Arial" panose="020B0604020202020204" pitchFamily="34" charset="0"/>
            </a:endParaRPr>
          </a:p>
          <a:p>
            <a:pPr algn="just"/>
            <a:r>
              <a:rPr lang="fr-FR" dirty="0">
                <a:latin typeface="Arial" panose="020B0604020202020204" pitchFamily="34" charset="0"/>
                <a:ea typeface="Inter"/>
                <a:cs typeface="Arial" panose="020B0604020202020204" pitchFamily="34" charset="0"/>
              </a:rPr>
              <a:t>Chaque année, c’est plus de 4 millions d’euros qui sont versés à près de 9 000 familles touchées par le cancer qui sont soutenues par la Ligue.</a:t>
            </a:r>
          </a:p>
          <a:p>
            <a:pPr algn="just"/>
            <a:endParaRPr lang="fr-FR" dirty="0">
              <a:latin typeface="Arial" panose="020B0604020202020204" pitchFamily="34" charset="0"/>
              <a:cs typeface="Arial" panose="020B0604020202020204" pitchFamily="34" charset="0"/>
            </a:endParaRPr>
          </a:p>
          <a:p>
            <a:pPr algn="just"/>
            <a:r>
              <a:rPr lang="fr-FR" dirty="0">
                <a:latin typeface="Arial" panose="020B0604020202020204" pitchFamily="34" charset="0"/>
                <a:ea typeface="Inter"/>
                <a:cs typeface="Arial" panose="020B0604020202020204" pitchFamily="34" charset="0"/>
              </a:rPr>
              <a:t>Au regard des répercussion physiques, psychologiques et cognitives de la maladie et ses traitements, il est essentiel de prendre le temps de </a:t>
            </a:r>
            <a:r>
              <a:rPr lang="fr-FR" b="1" dirty="0">
                <a:latin typeface="Arial" panose="020B0604020202020204" pitchFamily="34" charset="0"/>
                <a:ea typeface="Inter"/>
                <a:cs typeface="Arial" panose="020B0604020202020204" pitchFamily="34" charset="0"/>
              </a:rPr>
              <a:t>préparer son retour à l’emploi après un cancer</a:t>
            </a:r>
            <a:r>
              <a:rPr lang="fr-FR" dirty="0">
                <a:latin typeface="Arial" panose="020B0604020202020204" pitchFamily="34" charset="0"/>
                <a:ea typeface="Inter"/>
                <a:cs typeface="Arial" panose="020B0604020202020204" pitchFamily="34" charset="0"/>
              </a:rPr>
              <a:t>, de faire le point sur son rapport au travail, de rencontrer les bons interlocuteurs pour que la reprise se passe dans des conditions adaptées.</a:t>
            </a:r>
          </a:p>
          <a:p>
            <a:pPr algn="just"/>
            <a:endParaRPr lang="fr-FR" dirty="0">
              <a:latin typeface="Arial" panose="020B0604020202020204" pitchFamily="34" charset="0"/>
              <a:ea typeface="Inter"/>
              <a:cs typeface="Arial" panose="020B0604020202020204" pitchFamily="34" charset="0"/>
            </a:endParaRPr>
          </a:p>
          <a:p>
            <a:pPr algn="just"/>
            <a:r>
              <a:rPr lang="fr-FR" dirty="0">
                <a:latin typeface="Arial" panose="020B0604020202020204" pitchFamily="34" charset="0"/>
                <a:ea typeface="Inter"/>
                <a:cs typeface="Arial" panose="020B0604020202020204" pitchFamily="34" charset="0"/>
              </a:rPr>
              <a:t>En 2023, 33% des Comités proposent ce soin de support au travers d’ateliers collectifs ou de coaching individuels.</a:t>
            </a:r>
          </a:p>
        </p:txBody>
      </p:sp>
      <p:pic>
        <p:nvPicPr>
          <p:cNvPr id="7" name="Image 6">
            <a:extLst>
              <a:ext uri="{FF2B5EF4-FFF2-40B4-BE49-F238E27FC236}">
                <a16:creationId xmlns:a16="http://schemas.microsoft.com/office/drawing/2014/main" id="{D28B61C7-E9F2-2AEF-661F-3F874542A0AF}"/>
              </a:ext>
            </a:extLst>
          </p:cNvPr>
          <p:cNvPicPr>
            <a:picLocks noChangeAspect="1"/>
          </p:cNvPicPr>
          <p:nvPr/>
        </p:nvPicPr>
        <p:blipFill rotWithShape="1">
          <a:blip r:embed="rId2"/>
          <a:srcRect l="62403" t="7411" r="20889" b="23193"/>
          <a:stretch/>
        </p:blipFill>
        <p:spPr>
          <a:xfrm rot="840000">
            <a:off x="9055835" y="956735"/>
            <a:ext cx="2347314" cy="3287954"/>
          </a:xfrm>
          <a:prstGeom prst="rect">
            <a:avLst/>
          </a:prstGeom>
        </p:spPr>
      </p:pic>
      <p:pic>
        <p:nvPicPr>
          <p:cNvPr id="8" name="Image 7">
            <a:extLst>
              <a:ext uri="{FF2B5EF4-FFF2-40B4-BE49-F238E27FC236}">
                <a16:creationId xmlns:a16="http://schemas.microsoft.com/office/drawing/2014/main" id="{6345319A-B7BE-CF45-79B6-8FC844328CCE}"/>
              </a:ext>
            </a:extLst>
          </p:cNvPr>
          <p:cNvPicPr>
            <a:picLocks noChangeAspect="1"/>
          </p:cNvPicPr>
          <p:nvPr/>
        </p:nvPicPr>
        <p:blipFill rotWithShape="1">
          <a:blip r:embed="rId3"/>
          <a:srcRect l="51918" t="16264" r="14733" b="23193"/>
          <a:stretch/>
        </p:blipFill>
        <p:spPr>
          <a:xfrm>
            <a:off x="7657541" y="4050361"/>
            <a:ext cx="3771715" cy="2309164"/>
          </a:xfrm>
          <a:prstGeom prst="rect">
            <a:avLst/>
          </a:prstGeom>
        </p:spPr>
      </p:pic>
    </p:spTree>
    <p:extLst>
      <p:ext uri="{BB962C8B-B14F-4D97-AF65-F5344CB8AC3E}">
        <p14:creationId xmlns:p14="http://schemas.microsoft.com/office/powerpoint/2010/main" val="351108013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67A672-2797-1A9C-882F-0B44D9A0859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B377E27-4D9D-8C21-DCA3-9848C94CAB42}"/>
              </a:ext>
            </a:extLst>
          </p:cNvPr>
          <p:cNvSpPr>
            <a:spLocks noGrp="1"/>
          </p:cNvSpPr>
          <p:nvPr>
            <p:ph type="title"/>
          </p:nvPr>
        </p:nvSpPr>
        <p:spPr>
          <a:xfrm>
            <a:off x="426000" y="552851"/>
            <a:ext cx="11340000" cy="540000"/>
          </a:xfrm>
        </p:spPr>
        <p:txBody>
          <a:bodyPr>
            <a:normAutofit/>
          </a:bodyPr>
          <a:lstStyle/>
          <a:p>
            <a:r>
              <a:rPr lang="en-US" sz="2200" dirty="0"/>
              <a:t>La </a:t>
            </a:r>
            <a:r>
              <a:rPr lang="en-US" sz="2200" dirty="0" err="1"/>
              <a:t>prise</a:t>
            </a:r>
            <a:r>
              <a:rPr lang="en-US" sz="2200" dirty="0"/>
              <a:t> </a:t>
            </a:r>
            <a:r>
              <a:rPr lang="en-US" sz="2200" dirty="0" err="1"/>
              <a:t>en</a:t>
            </a:r>
            <a:r>
              <a:rPr lang="en-US" sz="2200" dirty="0"/>
              <a:t> charge </a:t>
            </a:r>
            <a:r>
              <a:rPr lang="en-US" sz="2200" dirty="0" err="1"/>
              <a:t>sociale</a:t>
            </a:r>
            <a:r>
              <a:rPr lang="en-US" sz="2200" dirty="0"/>
              <a:t> et </a:t>
            </a:r>
            <a:r>
              <a:rPr lang="en-US" sz="2200" dirty="0" err="1"/>
              <a:t>professionnelle</a:t>
            </a:r>
            <a:endParaRPr lang="en-US" sz="2200" dirty="0"/>
          </a:p>
        </p:txBody>
      </p:sp>
      <p:sp>
        <p:nvSpPr>
          <p:cNvPr id="5" name="Slide Number Placeholder 4">
            <a:extLst>
              <a:ext uri="{FF2B5EF4-FFF2-40B4-BE49-F238E27FC236}">
                <a16:creationId xmlns:a16="http://schemas.microsoft.com/office/drawing/2014/main" id="{4B689C71-42D9-7D0B-E8A4-6139046F8BFE}"/>
              </a:ext>
            </a:extLst>
          </p:cNvPr>
          <p:cNvSpPr>
            <a:spLocks noGrp="1"/>
          </p:cNvSpPr>
          <p:nvPr>
            <p:ph type="sldNum" sz="quarter" idx="12"/>
          </p:nvPr>
        </p:nvSpPr>
        <p:spPr/>
        <p:txBody>
          <a:bodyPr/>
          <a:lstStyle/>
          <a:p>
            <a:pPr rtl="0"/>
            <a:fld id="{ACEC5C30-0B3A-4B13-ADDD-7C63C8AA921B}" type="slidenum">
              <a:rPr lang="fr-FR" noProof="0" smtClean="0"/>
              <a:t>36</a:t>
            </a:fld>
            <a:endParaRPr lang="fr-FR" noProof="0"/>
          </a:p>
        </p:txBody>
      </p:sp>
      <p:sp>
        <p:nvSpPr>
          <p:cNvPr id="3" name="ZoneTexte 2">
            <a:extLst>
              <a:ext uri="{FF2B5EF4-FFF2-40B4-BE49-F238E27FC236}">
                <a16:creationId xmlns:a16="http://schemas.microsoft.com/office/drawing/2014/main" id="{E7B30230-6019-7812-6CE1-22EDAE3C84E2}"/>
              </a:ext>
            </a:extLst>
          </p:cNvPr>
          <p:cNvSpPr txBox="1"/>
          <p:nvPr/>
        </p:nvSpPr>
        <p:spPr>
          <a:xfrm>
            <a:off x="426000" y="1720840"/>
            <a:ext cx="5107545" cy="3416320"/>
          </a:xfrm>
          <a:prstGeom prst="rect">
            <a:avLst/>
          </a:prstGeom>
          <a:noFill/>
        </p:spPr>
        <p:txBody>
          <a:bodyPr wrap="square" lIns="91440" tIns="45720" rIns="91440" bIns="45720" rtlCol="0" anchor="t">
            <a:spAutoFit/>
          </a:bodyPr>
          <a:lstStyle/>
          <a:p>
            <a:pPr algn="just"/>
            <a:r>
              <a:rPr lang="fr-FR" dirty="0">
                <a:latin typeface="Arial" panose="020B0604020202020204" pitchFamily="34" charset="0"/>
                <a:ea typeface="+mn-lt"/>
                <a:cs typeface="Arial" panose="020B0604020202020204" pitchFamily="34" charset="0"/>
              </a:rPr>
              <a:t>Les personnes malades et les proches font face à un « parcours du combattant » administratif et juridique, dès l’annonce, pendant et après la maladie. </a:t>
            </a:r>
          </a:p>
          <a:p>
            <a:pPr algn="just"/>
            <a:endParaRPr lang="fr-FR" dirty="0">
              <a:latin typeface="Arial" panose="020B0604020202020204" pitchFamily="34" charset="0"/>
              <a:ea typeface="+mn-lt"/>
              <a:cs typeface="Arial" panose="020B0604020202020204" pitchFamily="34" charset="0"/>
            </a:endParaRPr>
          </a:p>
          <a:p>
            <a:pPr algn="just"/>
            <a:r>
              <a:rPr lang="fr-FR" dirty="0">
                <a:latin typeface="Arial" panose="020B0604020202020204" pitchFamily="34" charset="0"/>
                <a:cs typeface="Arial" panose="020B0604020202020204" pitchFamily="34" charset="0"/>
              </a:rPr>
              <a:t>Au-delà des effets évidents du cancer sur la santé des personnes concernées, il est essentiel de prendre en compte l’impact social du cancer qui fragilise le parcours de vie sur tous ses aspects notamment familiaux, économique, vie quotidienne,  et bien sûr professionnel. </a:t>
            </a:r>
          </a:p>
        </p:txBody>
      </p:sp>
      <p:pic>
        <p:nvPicPr>
          <p:cNvPr id="7" name="Image 6" descr="Une image contenant texte, Appareils électroniques, capture d’écran, logiciel&#10;&#10;Description générée automatiquement">
            <a:extLst>
              <a:ext uri="{FF2B5EF4-FFF2-40B4-BE49-F238E27FC236}">
                <a16:creationId xmlns:a16="http://schemas.microsoft.com/office/drawing/2014/main" id="{12B9462F-A655-C1DA-05C4-CF4BAC28FCB1}"/>
              </a:ext>
            </a:extLst>
          </p:cNvPr>
          <p:cNvPicPr>
            <a:picLocks noChangeAspect="1"/>
          </p:cNvPicPr>
          <p:nvPr/>
        </p:nvPicPr>
        <p:blipFill>
          <a:blip r:embed="rId2"/>
          <a:srcRect l="32585" t="45373" r="31287" b="18499"/>
          <a:stretch/>
        </p:blipFill>
        <p:spPr>
          <a:xfrm>
            <a:off x="6658457" y="1241400"/>
            <a:ext cx="4813850" cy="2654321"/>
          </a:xfrm>
          <a:prstGeom prst="rect">
            <a:avLst/>
          </a:prstGeom>
        </p:spPr>
      </p:pic>
      <p:pic>
        <p:nvPicPr>
          <p:cNvPr id="8" name="Image 7" descr="Une image contenant texte, clipart, dessin humoristique, illustration&#10;&#10;Description générée automatiquement">
            <a:extLst>
              <a:ext uri="{FF2B5EF4-FFF2-40B4-BE49-F238E27FC236}">
                <a16:creationId xmlns:a16="http://schemas.microsoft.com/office/drawing/2014/main" id="{0A3F5011-2F80-4E1A-8C82-ED79C6720401}"/>
              </a:ext>
            </a:extLst>
          </p:cNvPr>
          <p:cNvPicPr>
            <a:picLocks noChangeAspect="1"/>
          </p:cNvPicPr>
          <p:nvPr/>
        </p:nvPicPr>
        <p:blipFill>
          <a:blip r:embed="rId3"/>
          <a:stretch>
            <a:fillRect/>
          </a:stretch>
        </p:blipFill>
        <p:spPr>
          <a:xfrm>
            <a:off x="7884828" y="4044271"/>
            <a:ext cx="2361107" cy="2315254"/>
          </a:xfrm>
          <a:prstGeom prst="rect">
            <a:avLst/>
          </a:prstGeom>
        </p:spPr>
      </p:pic>
    </p:spTree>
    <p:extLst>
      <p:ext uri="{BB962C8B-B14F-4D97-AF65-F5344CB8AC3E}">
        <p14:creationId xmlns:p14="http://schemas.microsoft.com/office/powerpoint/2010/main" val="27042692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E733CA-85AE-D6FA-2DB7-290DD73BF5E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AA15360-4EA8-9F07-DE65-2B12CDA2CE56}"/>
              </a:ext>
            </a:extLst>
          </p:cNvPr>
          <p:cNvSpPr>
            <a:spLocks noGrp="1"/>
          </p:cNvSpPr>
          <p:nvPr>
            <p:ph type="title"/>
          </p:nvPr>
        </p:nvSpPr>
        <p:spPr>
          <a:xfrm>
            <a:off x="426000" y="552851"/>
            <a:ext cx="11340000" cy="540000"/>
          </a:xfrm>
        </p:spPr>
        <p:txBody>
          <a:bodyPr>
            <a:normAutofit/>
          </a:bodyPr>
          <a:lstStyle/>
          <a:p>
            <a:r>
              <a:rPr lang="en-US" sz="2200" dirty="0"/>
              <a:t>Un large panel </a:t>
            </a:r>
            <a:r>
              <a:rPr lang="en-US" sz="2200" dirty="0" err="1"/>
              <a:t>d’outils</a:t>
            </a:r>
            <a:endParaRPr lang="en-US" sz="2200" dirty="0"/>
          </a:p>
        </p:txBody>
      </p:sp>
      <p:sp>
        <p:nvSpPr>
          <p:cNvPr id="5" name="Slide Number Placeholder 4">
            <a:extLst>
              <a:ext uri="{FF2B5EF4-FFF2-40B4-BE49-F238E27FC236}">
                <a16:creationId xmlns:a16="http://schemas.microsoft.com/office/drawing/2014/main" id="{CC95EEBE-5E52-D1E0-7C83-58D88B93B9DC}"/>
              </a:ext>
            </a:extLst>
          </p:cNvPr>
          <p:cNvSpPr>
            <a:spLocks noGrp="1"/>
          </p:cNvSpPr>
          <p:nvPr>
            <p:ph type="sldNum" sz="quarter" idx="12"/>
          </p:nvPr>
        </p:nvSpPr>
        <p:spPr/>
        <p:txBody>
          <a:bodyPr/>
          <a:lstStyle/>
          <a:p>
            <a:pPr rtl="0"/>
            <a:fld id="{ACEC5C30-0B3A-4B13-ADDD-7C63C8AA921B}" type="slidenum">
              <a:rPr lang="fr-FR" noProof="0" smtClean="0"/>
              <a:t>37</a:t>
            </a:fld>
            <a:endParaRPr lang="fr-FR" noProof="0"/>
          </a:p>
        </p:txBody>
      </p:sp>
      <p:sp>
        <p:nvSpPr>
          <p:cNvPr id="3" name="ZoneTexte 2">
            <a:extLst>
              <a:ext uri="{FF2B5EF4-FFF2-40B4-BE49-F238E27FC236}">
                <a16:creationId xmlns:a16="http://schemas.microsoft.com/office/drawing/2014/main" id="{03FE9440-3A02-EF23-B6C2-3D9138013C84}"/>
              </a:ext>
            </a:extLst>
          </p:cNvPr>
          <p:cNvSpPr txBox="1"/>
          <p:nvPr/>
        </p:nvSpPr>
        <p:spPr>
          <a:xfrm>
            <a:off x="2685528" y="5183139"/>
            <a:ext cx="3542151" cy="584775"/>
          </a:xfrm>
          <a:prstGeom prst="rect">
            <a:avLst/>
          </a:prstGeom>
          <a:noFill/>
        </p:spPr>
        <p:txBody>
          <a:bodyPr wrap="square" lIns="91440" tIns="45720" rIns="91440" bIns="45720" rtlCol="0" anchor="t">
            <a:spAutoFit/>
          </a:bodyPr>
          <a:lstStyle/>
          <a:p>
            <a:pPr algn="ctr"/>
            <a:r>
              <a:rPr lang="fr-FR" sz="1600" i="1" dirty="0">
                <a:latin typeface="Arial" panose="020B0604020202020204" pitchFamily="34" charset="0"/>
                <a:ea typeface="+mn-lt"/>
                <a:cs typeface="Arial" panose="020B0604020202020204" pitchFamily="34" charset="0"/>
              </a:rPr>
              <a:t>Ateliers de remédiation cognitive</a:t>
            </a:r>
          </a:p>
          <a:p>
            <a:pPr algn="ctr"/>
            <a:r>
              <a:rPr lang="fr-FR" sz="1600" i="1" dirty="0">
                <a:latin typeface="Arial" panose="020B0604020202020204" pitchFamily="34" charset="0"/>
                <a:ea typeface="+mn-lt"/>
                <a:cs typeface="Arial" panose="020B0604020202020204" pitchFamily="34" charset="0"/>
              </a:rPr>
              <a:t>584 inscriptions en 2024</a:t>
            </a:r>
            <a:endParaRPr lang="fr-FR" sz="1600" i="1" dirty="0">
              <a:latin typeface="Arial" panose="020B0604020202020204" pitchFamily="34" charset="0"/>
              <a:cs typeface="Arial" panose="020B0604020202020204" pitchFamily="34" charset="0"/>
            </a:endParaRPr>
          </a:p>
        </p:txBody>
      </p:sp>
      <p:pic>
        <p:nvPicPr>
          <p:cNvPr id="4" name="Image 3">
            <a:extLst>
              <a:ext uri="{FF2B5EF4-FFF2-40B4-BE49-F238E27FC236}">
                <a16:creationId xmlns:a16="http://schemas.microsoft.com/office/drawing/2014/main" id="{FD6336AD-2140-99B7-9949-791AC0FDC3A6}"/>
              </a:ext>
            </a:extLst>
          </p:cNvPr>
          <p:cNvPicPr>
            <a:picLocks noChangeAspect="1"/>
          </p:cNvPicPr>
          <p:nvPr/>
        </p:nvPicPr>
        <p:blipFill rotWithShape="1">
          <a:blip r:embed="rId2"/>
          <a:srcRect l="37346" t="17456" r="37912" b="18901"/>
          <a:stretch/>
        </p:blipFill>
        <p:spPr>
          <a:xfrm>
            <a:off x="3319938" y="1784386"/>
            <a:ext cx="2273333" cy="3289227"/>
          </a:xfrm>
          <a:prstGeom prst="rect">
            <a:avLst/>
          </a:prstGeom>
          <a:ln>
            <a:noFill/>
          </a:ln>
          <a:effectLst>
            <a:outerShdw blurRad="292100" dist="139700" dir="2700000" algn="tl" rotWithShape="0">
              <a:srgbClr val="333333">
                <a:alpha val="65000"/>
              </a:srgbClr>
            </a:outerShdw>
          </a:effectLst>
        </p:spPr>
      </p:pic>
      <p:pic>
        <p:nvPicPr>
          <p:cNvPr id="6" name="Image 5">
            <a:extLst>
              <a:ext uri="{FF2B5EF4-FFF2-40B4-BE49-F238E27FC236}">
                <a16:creationId xmlns:a16="http://schemas.microsoft.com/office/drawing/2014/main" id="{3EAD1602-DC85-6D58-B5CD-A56836C41523}"/>
              </a:ext>
            </a:extLst>
          </p:cNvPr>
          <p:cNvPicPr>
            <a:picLocks noChangeAspect="1"/>
          </p:cNvPicPr>
          <p:nvPr/>
        </p:nvPicPr>
        <p:blipFill>
          <a:blip r:embed="rId3"/>
          <a:srcRect l="45227" t="17192" r="31667" b="4865"/>
          <a:stretch/>
        </p:blipFill>
        <p:spPr>
          <a:xfrm>
            <a:off x="7735396" y="1107057"/>
            <a:ext cx="2148169" cy="4076082"/>
          </a:xfrm>
          <a:prstGeom prst="rect">
            <a:avLst/>
          </a:prstGeom>
          <a:ln>
            <a:noFill/>
          </a:ln>
          <a:effectLst>
            <a:outerShdw blurRad="292100" dist="139700" dir="2700000" algn="tl" rotWithShape="0">
              <a:srgbClr val="333333">
                <a:alpha val="65000"/>
              </a:srgbClr>
            </a:outerShdw>
          </a:effectLst>
        </p:spPr>
      </p:pic>
      <p:sp>
        <p:nvSpPr>
          <p:cNvPr id="9" name="ZoneTexte 8">
            <a:extLst>
              <a:ext uri="{FF2B5EF4-FFF2-40B4-BE49-F238E27FC236}">
                <a16:creationId xmlns:a16="http://schemas.microsoft.com/office/drawing/2014/main" id="{54CE9B3A-7001-A97D-A948-8B0A983628F3}"/>
              </a:ext>
            </a:extLst>
          </p:cNvPr>
          <p:cNvSpPr txBox="1"/>
          <p:nvPr/>
        </p:nvSpPr>
        <p:spPr>
          <a:xfrm>
            <a:off x="7038404" y="5297764"/>
            <a:ext cx="3542151" cy="584775"/>
          </a:xfrm>
          <a:prstGeom prst="rect">
            <a:avLst/>
          </a:prstGeom>
          <a:noFill/>
        </p:spPr>
        <p:txBody>
          <a:bodyPr wrap="square" lIns="91440" tIns="45720" rIns="91440" bIns="45720" rtlCol="0" anchor="t">
            <a:spAutoFit/>
          </a:bodyPr>
          <a:lstStyle/>
          <a:p>
            <a:pPr algn="ctr"/>
            <a:r>
              <a:rPr lang="fr-FR" sz="1600" i="1" dirty="0">
                <a:latin typeface="Arial" panose="020B0604020202020204" pitchFamily="34" charset="0"/>
                <a:ea typeface="+mn-lt"/>
                <a:cs typeface="Arial" panose="020B0604020202020204" pitchFamily="34" charset="0"/>
              </a:rPr>
              <a:t>Infographies juridiques</a:t>
            </a:r>
          </a:p>
          <a:p>
            <a:pPr algn="ctr"/>
            <a:r>
              <a:rPr lang="fr-FR" sz="1600" i="1" dirty="0">
                <a:latin typeface="Arial" panose="020B0604020202020204" pitchFamily="34" charset="0"/>
                <a:ea typeface="+mn-lt"/>
                <a:cs typeface="Arial" panose="020B0604020202020204" pitchFamily="34" charset="0"/>
              </a:rPr>
              <a:t>6 à disposition en 2025</a:t>
            </a:r>
            <a:endParaRPr lang="fr-FR" sz="1600" i="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7070242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B3F59054-3394-4D87-8BD0-A28DCD47F1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Image 5" descr="Une image contenant texte, roue, boîte, charrette&#10;&#10;Le contenu généré par l’IA peut être incorrect.">
            <a:extLst>
              <a:ext uri="{FF2B5EF4-FFF2-40B4-BE49-F238E27FC236}">
                <a16:creationId xmlns:a16="http://schemas.microsoft.com/office/drawing/2014/main" id="{54B2C745-BD7E-0D91-6B46-4A2E4BF1EE92}"/>
              </a:ext>
            </a:extLst>
          </p:cNvPr>
          <p:cNvPicPr>
            <a:picLocks noChangeAspect="1"/>
          </p:cNvPicPr>
          <p:nvPr/>
        </p:nvPicPr>
        <p:blipFill>
          <a:blip r:embed="rId2"/>
          <a:srcRect t="701" r="-1" b="19103"/>
          <a:stretch>
            <a:fillRect/>
          </a:stretch>
        </p:blipFill>
        <p:spPr>
          <a:xfrm>
            <a:off x="7381653" y="10"/>
            <a:ext cx="4810347" cy="6857990"/>
          </a:xfrm>
          <a:custGeom>
            <a:avLst/>
            <a:gdLst/>
            <a:ahLst/>
            <a:cxnLst/>
            <a:rect l="l" t="t" r="r" b="b"/>
            <a:pathLst>
              <a:path w="4817171" h="6858000">
                <a:moveTo>
                  <a:pt x="22751" y="0"/>
                </a:moveTo>
                <a:lnTo>
                  <a:pt x="4817171" y="0"/>
                </a:lnTo>
                <a:lnTo>
                  <a:pt x="4817171" y="6858000"/>
                </a:lnTo>
                <a:lnTo>
                  <a:pt x="0" y="6858000"/>
                </a:lnTo>
                <a:lnTo>
                  <a:pt x="6679" y="6845555"/>
                </a:lnTo>
                <a:cubicBezTo>
                  <a:pt x="496584" y="5886487"/>
                  <a:pt x="786702" y="4695963"/>
                  <a:pt x="786702" y="3406233"/>
                </a:cubicBezTo>
                <a:cubicBezTo>
                  <a:pt x="786702" y="2215714"/>
                  <a:pt x="539501" y="1109724"/>
                  <a:pt x="116147" y="192283"/>
                </a:cubicBezTo>
                <a:close/>
              </a:path>
            </a:pathLst>
          </a:custGeom>
        </p:spPr>
      </p:pic>
      <p:pic>
        <p:nvPicPr>
          <p:cNvPr id="7" name="Image 6" descr="Une image contenant transport, plein air, véhicule, texte&#10;&#10;Le contenu généré par l’IA peut être incorrect.">
            <a:extLst>
              <a:ext uri="{FF2B5EF4-FFF2-40B4-BE49-F238E27FC236}">
                <a16:creationId xmlns:a16="http://schemas.microsoft.com/office/drawing/2014/main" id="{7F034B76-18CE-742B-B105-20DDC857ED34}"/>
              </a:ext>
            </a:extLst>
          </p:cNvPr>
          <p:cNvPicPr>
            <a:picLocks noChangeAspect="1"/>
          </p:cNvPicPr>
          <p:nvPr/>
        </p:nvPicPr>
        <p:blipFill>
          <a:blip r:embed="rId3"/>
          <a:srcRect l="9218" r="8442"/>
          <a:stretch>
            <a:fillRect/>
          </a:stretch>
        </p:blipFill>
        <p:spPr>
          <a:xfrm>
            <a:off x="3136389" y="10"/>
            <a:ext cx="4979304" cy="3401558"/>
          </a:xfrm>
          <a:custGeom>
            <a:avLst/>
            <a:gdLst/>
            <a:ahLst/>
            <a:cxnLst/>
            <a:rect l="l" t="t" r="r" b="b"/>
            <a:pathLst>
              <a:path w="4979304" h="3364992">
                <a:moveTo>
                  <a:pt x="0" y="0"/>
                </a:moveTo>
                <a:lnTo>
                  <a:pt x="4211250" y="0"/>
                </a:lnTo>
                <a:lnTo>
                  <a:pt x="4309461" y="192282"/>
                </a:lnTo>
                <a:cubicBezTo>
                  <a:pt x="4697535" y="1033269"/>
                  <a:pt x="4937593" y="2032690"/>
                  <a:pt x="4974907" y="3110424"/>
                </a:cubicBezTo>
                <a:lnTo>
                  <a:pt x="4979304" y="3364992"/>
                </a:lnTo>
                <a:lnTo>
                  <a:pt x="800592" y="3364992"/>
                </a:lnTo>
                <a:lnTo>
                  <a:pt x="797493" y="3185579"/>
                </a:lnTo>
                <a:cubicBezTo>
                  <a:pt x="756786" y="2009870"/>
                  <a:pt x="474799" y="927359"/>
                  <a:pt x="22579" y="42066"/>
                </a:cubicBezTo>
                <a:close/>
              </a:path>
            </a:pathLst>
          </a:custGeom>
        </p:spPr>
      </p:pic>
      <p:pic>
        <p:nvPicPr>
          <p:cNvPr id="5" name="Espace réservé du contenu 4" descr="Une image contenant intérieur, décoration d’intérieur, table basse, mur&#10;&#10;Le contenu généré par l’IA peut être incorrect.">
            <a:extLst>
              <a:ext uri="{FF2B5EF4-FFF2-40B4-BE49-F238E27FC236}">
                <a16:creationId xmlns:a16="http://schemas.microsoft.com/office/drawing/2014/main" id="{0AB14B82-1362-B4AF-7AC3-9108FCCBD7C6}"/>
              </a:ext>
            </a:extLst>
          </p:cNvPr>
          <p:cNvPicPr>
            <a:picLocks noGrp="1" noChangeAspect="1"/>
          </p:cNvPicPr>
          <p:nvPr>
            <p:ph sz="half" idx="1"/>
          </p:nvPr>
        </p:nvPicPr>
        <p:blipFill>
          <a:blip r:embed="rId4"/>
          <a:srcRect l="4470" r="14080" b="-1"/>
          <a:stretch>
            <a:fillRect/>
          </a:stretch>
        </p:blipFill>
        <p:spPr>
          <a:xfrm>
            <a:off x="3189428" y="3456432"/>
            <a:ext cx="4925479" cy="3401568"/>
          </a:xfrm>
          <a:custGeom>
            <a:avLst/>
            <a:gdLst/>
            <a:ahLst/>
            <a:cxnLst/>
            <a:rect l="l" t="t" r="r" b="b"/>
            <a:pathLst>
              <a:path w="4925479" h="3364992">
                <a:moveTo>
                  <a:pt x="749362" y="0"/>
                </a:moveTo>
                <a:lnTo>
                  <a:pt x="4925479" y="0"/>
                </a:lnTo>
                <a:lnTo>
                  <a:pt x="4921868" y="209033"/>
                </a:lnTo>
                <a:cubicBezTo>
                  <a:pt x="4884554" y="1286766"/>
                  <a:pt x="4644496" y="2286187"/>
                  <a:pt x="4256422" y="3127175"/>
                </a:cubicBezTo>
                <a:lnTo>
                  <a:pt x="4134952" y="3364992"/>
                </a:lnTo>
                <a:lnTo>
                  <a:pt x="0" y="3364992"/>
                </a:lnTo>
                <a:lnTo>
                  <a:pt x="79008" y="3202330"/>
                </a:lnTo>
                <a:cubicBezTo>
                  <a:pt x="467082" y="2361343"/>
                  <a:pt x="707140" y="1361922"/>
                  <a:pt x="744454" y="284189"/>
                </a:cubicBezTo>
                <a:close/>
              </a:path>
            </a:pathLst>
          </a:custGeom>
        </p:spPr>
      </p:pic>
      <p:sp useBgFill="1">
        <p:nvSpPr>
          <p:cNvPr id="14" name="Freeform: Shape 13">
            <a:extLst>
              <a:ext uri="{FF2B5EF4-FFF2-40B4-BE49-F238E27FC236}">
                <a16:creationId xmlns:a16="http://schemas.microsoft.com/office/drawing/2014/main" id="{2FE0ABA9-CAF1-4816-837D-5F28AAA08E0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945815" cy="6858000"/>
          </a:xfrm>
          <a:custGeom>
            <a:avLst/>
            <a:gdLst>
              <a:gd name="connsiteX0" fmla="*/ 0 w 3945815"/>
              <a:gd name="connsiteY0" fmla="*/ 0 h 6858000"/>
              <a:gd name="connsiteX1" fmla="*/ 3138662 w 3945815"/>
              <a:gd name="connsiteY1" fmla="*/ 0 h 6858000"/>
              <a:gd name="connsiteX2" fmla="*/ 3275260 w 3945815"/>
              <a:gd name="connsiteY2" fmla="*/ 267438 h 6858000"/>
              <a:gd name="connsiteX3" fmla="*/ 3945815 w 3945815"/>
              <a:gd name="connsiteY3" fmla="*/ 3481388 h 6858000"/>
              <a:gd name="connsiteX4" fmla="*/ 3275260 w 3945815"/>
              <a:gd name="connsiteY4" fmla="*/ 6695338 h 6858000"/>
              <a:gd name="connsiteX5" fmla="*/ 3192177 w 3945815"/>
              <a:gd name="connsiteY5" fmla="*/ 6858000 h 6858000"/>
              <a:gd name="connsiteX6" fmla="*/ 0 w 3945815"/>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45815" h="6858000">
                <a:moveTo>
                  <a:pt x="0" y="0"/>
                </a:moveTo>
                <a:lnTo>
                  <a:pt x="3138662" y="0"/>
                </a:lnTo>
                <a:lnTo>
                  <a:pt x="3275260" y="267438"/>
                </a:lnTo>
                <a:cubicBezTo>
                  <a:pt x="3698614" y="1184879"/>
                  <a:pt x="3945815" y="2290869"/>
                  <a:pt x="3945815" y="3481388"/>
                </a:cubicBezTo>
                <a:cubicBezTo>
                  <a:pt x="3945815" y="4671908"/>
                  <a:pt x="3698614" y="5777898"/>
                  <a:pt x="3275260" y="6695338"/>
                </a:cubicBezTo>
                <a:lnTo>
                  <a:pt x="3192177" y="6858000"/>
                </a:lnTo>
                <a:lnTo>
                  <a:pt x="0" y="6858000"/>
                </a:lnTo>
                <a:close/>
              </a:path>
            </a:pathLst>
          </a:custGeom>
          <a:ln w="9525">
            <a:solidFill>
              <a:srgbClr val="EFEFEF"/>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6" name="Freeform: Shape 15">
            <a:extLst>
              <a:ext uri="{FF2B5EF4-FFF2-40B4-BE49-F238E27FC236}">
                <a16:creationId xmlns:a16="http://schemas.microsoft.com/office/drawing/2014/main" id="{BC8B9C14-70F0-4F42-85FF-0DD3D5A585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936670" cy="6858000"/>
          </a:xfrm>
          <a:custGeom>
            <a:avLst/>
            <a:gdLst>
              <a:gd name="connsiteX0" fmla="*/ 0 w 3936670"/>
              <a:gd name="connsiteY0" fmla="*/ 0 h 6858000"/>
              <a:gd name="connsiteX1" fmla="*/ 3129517 w 3936670"/>
              <a:gd name="connsiteY1" fmla="*/ 0 h 6858000"/>
              <a:gd name="connsiteX2" fmla="*/ 3266115 w 3936670"/>
              <a:gd name="connsiteY2" fmla="*/ 267438 h 6858000"/>
              <a:gd name="connsiteX3" fmla="*/ 3936670 w 3936670"/>
              <a:gd name="connsiteY3" fmla="*/ 3481388 h 6858000"/>
              <a:gd name="connsiteX4" fmla="*/ 3266115 w 3936670"/>
              <a:gd name="connsiteY4" fmla="*/ 6695338 h 6858000"/>
              <a:gd name="connsiteX5" fmla="*/ 3183032 w 3936670"/>
              <a:gd name="connsiteY5" fmla="*/ 6858000 h 6858000"/>
              <a:gd name="connsiteX6" fmla="*/ 0 w 393667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36670" h="6858000">
                <a:moveTo>
                  <a:pt x="0" y="0"/>
                </a:moveTo>
                <a:lnTo>
                  <a:pt x="3129517" y="0"/>
                </a:lnTo>
                <a:lnTo>
                  <a:pt x="3266115" y="267438"/>
                </a:lnTo>
                <a:cubicBezTo>
                  <a:pt x="3689469" y="1184879"/>
                  <a:pt x="3936670" y="2290869"/>
                  <a:pt x="3936670" y="3481388"/>
                </a:cubicBezTo>
                <a:cubicBezTo>
                  <a:pt x="3936670" y="4671908"/>
                  <a:pt x="3689469" y="5777898"/>
                  <a:pt x="3266115" y="6695338"/>
                </a:cubicBezTo>
                <a:lnTo>
                  <a:pt x="3183032"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re 1">
            <a:extLst>
              <a:ext uri="{FF2B5EF4-FFF2-40B4-BE49-F238E27FC236}">
                <a16:creationId xmlns:a16="http://schemas.microsoft.com/office/drawing/2014/main" id="{15D7193B-4F27-5CC6-2F7A-88A8CE84C2C8}"/>
              </a:ext>
            </a:extLst>
          </p:cNvPr>
          <p:cNvSpPr>
            <a:spLocks noGrp="1"/>
          </p:cNvSpPr>
          <p:nvPr>
            <p:ph type="title"/>
          </p:nvPr>
        </p:nvSpPr>
        <p:spPr>
          <a:xfrm>
            <a:off x="448056" y="685800"/>
            <a:ext cx="2807208" cy="1325563"/>
          </a:xfrm>
        </p:spPr>
        <p:txBody>
          <a:bodyPr vert="horz" lIns="91440" tIns="45720" rIns="91440" bIns="45720" rtlCol="0" anchor="ctr">
            <a:normAutofit/>
          </a:bodyPr>
          <a:lstStyle/>
          <a:p>
            <a:r>
              <a:rPr lang="en-US" kern="1200" dirty="0">
                <a:latin typeface="+mj-lt"/>
                <a:ea typeface="+mj-ea"/>
                <a:cs typeface="+mj-cs"/>
              </a:rPr>
              <a:t>Au fil de la </a:t>
            </a:r>
            <a:r>
              <a:rPr lang="en-US" kern="1200" dirty="0" err="1">
                <a:latin typeface="+mj-lt"/>
                <a:ea typeface="+mj-ea"/>
                <a:cs typeface="+mj-cs"/>
              </a:rPr>
              <a:t>ligue</a:t>
            </a:r>
            <a:endParaRPr lang="en-US" kern="1200" dirty="0">
              <a:latin typeface="+mj-lt"/>
              <a:ea typeface="+mj-ea"/>
              <a:cs typeface="+mj-cs"/>
            </a:endParaRPr>
          </a:p>
        </p:txBody>
      </p:sp>
      <p:sp>
        <p:nvSpPr>
          <p:cNvPr id="18" name="Rectangle 17">
            <a:extLst>
              <a:ext uri="{FF2B5EF4-FFF2-40B4-BE49-F238E27FC236}">
                <a16:creationId xmlns:a16="http://schemas.microsoft.com/office/drawing/2014/main" id="{98DE6C44-43F8-4DE4-AB81-66853FFEA0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006856"/>
            <a:ext cx="128016" cy="6539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Rectangle 19">
            <a:extLst>
              <a:ext uri="{FF2B5EF4-FFF2-40B4-BE49-F238E27FC236}">
                <a16:creationId xmlns:a16="http://schemas.microsoft.com/office/drawing/2014/main" id="{2409529B-9B56-4F10-BE4D-F934DB89E5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38912" y="2089941"/>
            <a:ext cx="28346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Espace réservé du contenu 3">
            <a:extLst>
              <a:ext uri="{FF2B5EF4-FFF2-40B4-BE49-F238E27FC236}">
                <a16:creationId xmlns:a16="http://schemas.microsoft.com/office/drawing/2014/main" id="{7FA7E2E8-1A86-A4D1-1D00-946122B109C4}"/>
              </a:ext>
            </a:extLst>
          </p:cNvPr>
          <p:cNvSpPr>
            <a:spLocks noGrp="1"/>
          </p:cNvSpPr>
          <p:nvPr>
            <p:ph sz="half" idx="2"/>
          </p:nvPr>
        </p:nvSpPr>
        <p:spPr>
          <a:xfrm>
            <a:off x="448056" y="2258568"/>
            <a:ext cx="2807208" cy="3922776"/>
          </a:xfrm>
        </p:spPr>
        <p:txBody>
          <a:bodyPr vert="horz" lIns="91440" tIns="45720" rIns="91440" bIns="45720" rtlCol="0">
            <a:normAutofit/>
          </a:bodyPr>
          <a:lstStyle/>
          <a:p>
            <a:r>
              <a:rPr lang="en-US" sz="3600" b="1" dirty="0" err="1">
                <a:solidFill>
                  <a:srgbClr val="0167A5"/>
                </a:solidFill>
                <a:latin typeface="+mn-lt"/>
                <a:cs typeface="+mn-cs"/>
              </a:rPr>
              <a:t>aller</a:t>
            </a:r>
            <a:r>
              <a:rPr lang="en-US" sz="3600" b="1" dirty="0">
                <a:solidFill>
                  <a:srgbClr val="0167A5"/>
                </a:solidFill>
                <a:latin typeface="+mn-lt"/>
                <a:cs typeface="+mn-cs"/>
              </a:rPr>
              <a:t> </a:t>
            </a:r>
            <a:r>
              <a:rPr lang="en-US" sz="3600" b="1" dirty="0" err="1">
                <a:solidFill>
                  <a:srgbClr val="0167A5"/>
                </a:solidFill>
                <a:latin typeface="+mn-lt"/>
                <a:cs typeface="+mn-cs"/>
              </a:rPr>
              <a:t>vers</a:t>
            </a:r>
            <a:endParaRPr lang="en-US" sz="3600" b="1" dirty="0">
              <a:solidFill>
                <a:srgbClr val="0167A5"/>
              </a:solidFill>
              <a:latin typeface="+mn-lt"/>
              <a:cs typeface="+mn-cs"/>
            </a:endParaRPr>
          </a:p>
        </p:txBody>
      </p:sp>
    </p:spTree>
    <p:extLst>
      <p:ext uri="{BB962C8B-B14F-4D97-AF65-F5344CB8AC3E}">
        <p14:creationId xmlns:p14="http://schemas.microsoft.com/office/powerpoint/2010/main" val="371026763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3C9083-245C-DCC7-2E74-4CD0F097E7A2}"/>
            </a:ext>
          </a:extLst>
        </p:cNvPr>
        <p:cNvGrpSpPr/>
        <p:nvPr/>
      </p:nvGrpSpPr>
      <p:grpSpPr>
        <a:xfrm>
          <a:off x="0" y="0"/>
          <a:ext cx="0" cy="0"/>
          <a:chOff x="0" y="0"/>
          <a:chExt cx="0" cy="0"/>
        </a:xfrm>
      </p:grpSpPr>
      <p:pic>
        <p:nvPicPr>
          <p:cNvPr id="4" name="Picture 2">
            <a:extLst>
              <a:ext uri="{FF2B5EF4-FFF2-40B4-BE49-F238E27FC236}">
                <a16:creationId xmlns:a16="http://schemas.microsoft.com/office/drawing/2014/main" id="{7B90B96D-FC80-FDA0-0D7C-E7EFA7DC056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54153" y="869429"/>
            <a:ext cx="9483694" cy="5405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392615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20B8F9-B6CD-55FA-3847-A825D88E7DC1}"/>
            </a:ext>
          </a:extLst>
        </p:cNvPr>
        <p:cNvGrpSpPr/>
        <p:nvPr/>
      </p:nvGrpSpPr>
      <p:grpSpPr>
        <a:xfrm>
          <a:off x="0" y="0"/>
          <a:ext cx="0" cy="0"/>
          <a:chOff x="0" y="0"/>
          <a:chExt cx="0" cy="0"/>
        </a:xfrm>
      </p:grpSpPr>
      <p:sp>
        <p:nvSpPr>
          <p:cNvPr id="6" name="Espace réservé du contenu 5">
            <a:extLst>
              <a:ext uri="{FF2B5EF4-FFF2-40B4-BE49-F238E27FC236}">
                <a16:creationId xmlns:a16="http://schemas.microsoft.com/office/drawing/2014/main" id="{598EBFDF-32B2-5ABF-662F-F874C2EBDCFC}"/>
              </a:ext>
            </a:extLst>
          </p:cNvPr>
          <p:cNvSpPr>
            <a:spLocks noGrp="1"/>
          </p:cNvSpPr>
          <p:nvPr>
            <p:ph sz="half" idx="2"/>
          </p:nvPr>
        </p:nvSpPr>
        <p:spPr>
          <a:xfrm>
            <a:off x="380620" y="1494400"/>
            <a:ext cx="6655626" cy="4500000"/>
          </a:xfrm>
        </p:spPr>
        <p:txBody>
          <a:bodyPr>
            <a:normAutofit fontScale="92500"/>
          </a:bodyPr>
          <a:lstStyle/>
          <a:p>
            <a:pPr marL="0" indent="0">
              <a:buNone/>
            </a:pPr>
            <a:r>
              <a:rPr lang="fr-FR" b="1" dirty="0"/>
              <a:t>Accroître les possibilités pour les patients de bénéficier de soins de support, en particulier prise en compte de la douleur et soutien psychologique et social.</a:t>
            </a:r>
            <a:endParaRPr lang="fr-FR" dirty="0"/>
          </a:p>
          <a:p>
            <a:pPr>
              <a:spcAft>
                <a:spcPts val="600"/>
              </a:spcAft>
            </a:pPr>
            <a:r>
              <a:rPr lang="fr-FR" sz="1900" dirty="0"/>
              <a:t>Créer des unités mobiles de soins de support en oncologie, </a:t>
            </a:r>
          </a:p>
          <a:p>
            <a:pPr>
              <a:spcAft>
                <a:spcPts val="600"/>
              </a:spcAft>
            </a:pPr>
            <a:r>
              <a:rPr lang="fr-FR" sz="1900" dirty="0"/>
              <a:t>Accroître la possibilité de recours pour le patient à des consultations psycho-oncologiques de soutien. </a:t>
            </a:r>
          </a:p>
          <a:p>
            <a:pPr>
              <a:spcAft>
                <a:spcPts val="600"/>
              </a:spcAft>
            </a:pPr>
            <a:r>
              <a:rPr lang="fr-FR" sz="1900" dirty="0"/>
              <a:t>Former les soignants et les médecins cliniciens à la dimension psychologique de l’accompagnement du patient.</a:t>
            </a:r>
          </a:p>
          <a:p>
            <a:pPr>
              <a:spcAft>
                <a:spcPts val="600"/>
              </a:spcAft>
            </a:pPr>
            <a:r>
              <a:rPr lang="fr-FR" sz="1900" dirty="0"/>
              <a:t>Poursuivre le programme de lutte contre la douleur (2000-2005).</a:t>
            </a:r>
          </a:p>
          <a:p>
            <a:pPr>
              <a:spcAft>
                <a:spcPts val="600"/>
              </a:spcAft>
            </a:pPr>
            <a:r>
              <a:rPr lang="fr-FR" sz="1900" dirty="0"/>
              <a:t>Améliorer le soutien aux familles des patients, en particulier dans le cas des enfants, en impliquant les associations</a:t>
            </a:r>
          </a:p>
        </p:txBody>
      </p:sp>
      <p:sp>
        <p:nvSpPr>
          <p:cNvPr id="5" name="Slide Number Placeholder 4">
            <a:extLst>
              <a:ext uri="{FF2B5EF4-FFF2-40B4-BE49-F238E27FC236}">
                <a16:creationId xmlns:a16="http://schemas.microsoft.com/office/drawing/2014/main" id="{5EFB49D3-0328-DB2D-C1B0-F2E488D2C623}"/>
              </a:ext>
            </a:extLst>
          </p:cNvPr>
          <p:cNvSpPr>
            <a:spLocks noGrp="1"/>
          </p:cNvSpPr>
          <p:nvPr>
            <p:ph type="sldNum" sz="quarter" idx="12"/>
          </p:nvPr>
        </p:nvSpPr>
        <p:spPr/>
        <p:txBody>
          <a:bodyPr/>
          <a:lstStyle/>
          <a:p>
            <a:pPr rtl="0"/>
            <a:fld id="{ACEC5C30-0B3A-4B13-ADDD-7C63C8AA921B}" type="slidenum">
              <a:rPr lang="fr-FR" noProof="0" smtClean="0"/>
              <a:t>4</a:t>
            </a:fld>
            <a:endParaRPr lang="fr-FR" noProof="0"/>
          </a:p>
        </p:txBody>
      </p:sp>
      <p:sp>
        <p:nvSpPr>
          <p:cNvPr id="2" name="Title 1">
            <a:extLst>
              <a:ext uri="{FF2B5EF4-FFF2-40B4-BE49-F238E27FC236}">
                <a16:creationId xmlns:a16="http://schemas.microsoft.com/office/drawing/2014/main" id="{E1E0DECB-6B75-F700-BA5A-C6AAE0D7DEF1}"/>
              </a:ext>
            </a:extLst>
          </p:cNvPr>
          <p:cNvSpPr>
            <a:spLocks noGrp="1"/>
          </p:cNvSpPr>
          <p:nvPr>
            <p:ph type="title"/>
          </p:nvPr>
        </p:nvSpPr>
        <p:spPr>
          <a:xfrm>
            <a:off x="380620" y="752763"/>
            <a:ext cx="5400000" cy="540000"/>
          </a:xfrm>
        </p:spPr>
        <p:txBody>
          <a:bodyPr>
            <a:normAutofit/>
          </a:bodyPr>
          <a:lstStyle/>
          <a:p>
            <a:r>
              <a:rPr lang="en-US" sz="2200" dirty="0"/>
              <a:t>La </a:t>
            </a:r>
            <a:r>
              <a:rPr lang="en-US" sz="2200" dirty="0" err="1"/>
              <a:t>mesure</a:t>
            </a:r>
            <a:r>
              <a:rPr lang="en-US" sz="2200" dirty="0"/>
              <a:t> 42 du Premier plan cancer</a:t>
            </a:r>
          </a:p>
        </p:txBody>
      </p:sp>
      <p:pic>
        <p:nvPicPr>
          <p:cNvPr id="13" name="Image 12">
            <a:extLst>
              <a:ext uri="{FF2B5EF4-FFF2-40B4-BE49-F238E27FC236}">
                <a16:creationId xmlns:a16="http://schemas.microsoft.com/office/drawing/2014/main" id="{553891AC-09C1-8427-4EAA-8196B3AD2749}"/>
              </a:ext>
            </a:extLst>
          </p:cNvPr>
          <p:cNvPicPr>
            <a:picLocks noChangeAspect="1"/>
          </p:cNvPicPr>
          <p:nvPr/>
        </p:nvPicPr>
        <p:blipFill>
          <a:blip r:embed="rId2"/>
          <a:stretch>
            <a:fillRect/>
          </a:stretch>
        </p:blipFill>
        <p:spPr>
          <a:xfrm>
            <a:off x="7740273" y="1087327"/>
            <a:ext cx="3740471" cy="468334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37411810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A095D7-82AE-4779-992F-D88B17BA58B5}"/>
            </a:ext>
          </a:extLst>
        </p:cNvPr>
        <p:cNvGrpSpPr/>
        <p:nvPr/>
      </p:nvGrpSpPr>
      <p:grpSpPr>
        <a:xfrm>
          <a:off x="0" y="0"/>
          <a:ext cx="0" cy="0"/>
          <a:chOff x="0" y="0"/>
          <a:chExt cx="0" cy="0"/>
        </a:xfrm>
      </p:grpSpPr>
      <p:pic>
        <p:nvPicPr>
          <p:cNvPr id="7172" name="Picture 4" descr="Stickers Question – Stickers divers gratuites">
            <a:extLst>
              <a:ext uri="{FF2B5EF4-FFF2-40B4-BE49-F238E27FC236}">
                <a16:creationId xmlns:a16="http://schemas.microsoft.com/office/drawing/2014/main" id="{F4919AD7-3F9B-F01C-3EE7-E60AE1ED362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31975" y="1564975"/>
            <a:ext cx="3728049" cy="3728049"/>
          </a:xfrm>
          <a:prstGeom prst="rect">
            <a:avLst/>
          </a:prstGeom>
          <a:noFill/>
          <a:extLst>
            <a:ext uri="{909E8E84-426E-40DD-AFC4-6F175D3DCCD1}">
              <a14:hiddenFill xmlns:a14="http://schemas.microsoft.com/office/drawing/2010/main">
                <a:solidFill>
                  <a:srgbClr val="FFFFFF"/>
                </a:solidFill>
              </a14:hiddenFill>
            </a:ext>
          </a:extLst>
        </p:spPr>
      </p:pic>
      <p:sp>
        <p:nvSpPr>
          <p:cNvPr id="8" name="Titre 1">
            <a:extLst>
              <a:ext uri="{FF2B5EF4-FFF2-40B4-BE49-F238E27FC236}">
                <a16:creationId xmlns:a16="http://schemas.microsoft.com/office/drawing/2014/main" id="{7CD4C07C-06DE-A36F-488E-1E5074D59D57}"/>
              </a:ext>
            </a:extLst>
          </p:cNvPr>
          <p:cNvSpPr>
            <a:spLocks noGrp="1"/>
          </p:cNvSpPr>
          <p:nvPr>
            <p:ph type="title"/>
          </p:nvPr>
        </p:nvSpPr>
        <p:spPr>
          <a:xfrm>
            <a:off x="276183" y="678880"/>
            <a:ext cx="9948608" cy="488318"/>
          </a:xfrm>
        </p:spPr>
        <p:txBody>
          <a:bodyPr>
            <a:normAutofit/>
          </a:bodyPr>
          <a:lstStyle/>
          <a:p>
            <a:r>
              <a:rPr lang="fr-FR" sz="2200" dirty="0"/>
              <a:t>Avez-vous des questions ?</a:t>
            </a:r>
          </a:p>
        </p:txBody>
      </p:sp>
    </p:spTree>
    <p:extLst>
      <p:ext uri="{BB962C8B-B14F-4D97-AF65-F5344CB8AC3E}">
        <p14:creationId xmlns:p14="http://schemas.microsoft.com/office/powerpoint/2010/main" val="122332286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8DF668-BC17-EBCB-2BBE-9A6354E3CFE5}"/>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BDD03243-4366-EBB4-3BC8-04A51DC9DD47}"/>
              </a:ext>
            </a:extLst>
          </p:cNvPr>
          <p:cNvSpPr txBox="1">
            <a:spLocks/>
          </p:cNvSpPr>
          <p:nvPr/>
        </p:nvSpPr>
        <p:spPr>
          <a:xfrm>
            <a:off x="906768" y="2321660"/>
            <a:ext cx="10378464" cy="4012688"/>
          </a:xfrm>
          <a:prstGeom prst="rect">
            <a:avLst/>
          </a:prstGeom>
        </p:spPr>
        <p:txBody>
          <a:bodyPr/>
          <a:lstStyle>
            <a:lvl1pPr algn="l" defTabSz="914400" rtl="0" eaLnBrk="1" latinLnBrk="0" hangingPunct="1">
              <a:lnSpc>
                <a:spcPct val="100000"/>
              </a:lnSpc>
              <a:spcBef>
                <a:spcPct val="0"/>
              </a:spcBef>
              <a:buNone/>
              <a:defRPr sz="2700" kern="1200">
                <a:solidFill>
                  <a:schemeClr val="tx2"/>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sz="6000" b="0" i="0" u="none" strike="noStrike" kern="1200" cap="none" spc="0" normalizeH="0" baseline="0" noProof="0" dirty="0">
                <a:ln>
                  <a:noFill/>
                </a:ln>
                <a:solidFill>
                  <a:srgbClr val="0167A5"/>
                </a:solidFill>
                <a:effectLst/>
                <a:uLnTx/>
                <a:uFillTx/>
                <a:latin typeface="Arial" panose="020B0604020202020204" pitchFamily="34" charset="0"/>
                <a:cs typeface="Arial" panose="020B0604020202020204" pitchFamily="34" charset="0"/>
              </a:rPr>
              <a:t>Merci à toutes et tous </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sz="6000" b="0" i="0" u="none" strike="noStrike" kern="1200" cap="none" spc="0" normalizeH="0" baseline="0" noProof="0" dirty="0">
                <a:ln>
                  <a:noFill/>
                </a:ln>
                <a:solidFill>
                  <a:srgbClr val="0167A5"/>
                </a:solidFill>
                <a:effectLst/>
                <a:uLnTx/>
                <a:uFillTx/>
                <a:latin typeface="Arial" panose="020B0604020202020204" pitchFamily="34" charset="0"/>
                <a:cs typeface="Arial" panose="020B0604020202020204" pitchFamily="34" charset="0"/>
              </a:rPr>
              <a:t>pour votre écoute !</a:t>
            </a:r>
          </a:p>
        </p:txBody>
      </p:sp>
    </p:spTree>
    <p:extLst>
      <p:ext uri="{BB962C8B-B14F-4D97-AF65-F5344CB8AC3E}">
        <p14:creationId xmlns:p14="http://schemas.microsoft.com/office/powerpoint/2010/main" val="39975951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D6B9598-4F48-FF5B-DB49-55F213C7686C}"/>
              </a:ext>
            </a:extLst>
          </p:cNvPr>
          <p:cNvSpPr>
            <a:spLocks noGrp="1"/>
          </p:cNvSpPr>
          <p:nvPr>
            <p:ph type="title"/>
          </p:nvPr>
        </p:nvSpPr>
        <p:spPr>
          <a:xfrm>
            <a:off x="497840" y="1158240"/>
            <a:ext cx="10849610" cy="1310641"/>
          </a:xfrm>
        </p:spPr>
        <p:txBody>
          <a:bodyPr>
            <a:noAutofit/>
          </a:bodyPr>
          <a:lstStyle/>
          <a:p>
            <a:r>
              <a:rPr lang="fr-FR" sz="2400" dirty="0"/>
              <a:t>L’ensemble des soins et soutiens nécessaires aux personnes malades, parallèlement aux traitements spécifiques, lorsqu’il y en a, tout au long des maladies graves »</a:t>
            </a:r>
          </a:p>
        </p:txBody>
      </p:sp>
      <p:sp>
        <p:nvSpPr>
          <p:cNvPr id="3" name="Espace réservé du texte 2">
            <a:extLst>
              <a:ext uri="{FF2B5EF4-FFF2-40B4-BE49-F238E27FC236}">
                <a16:creationId xmlns:a16="http://schemas.microsoft.com/office/drawing/2014/main" id="{04760FA1-C977-1E3D-E942-3B87E3FF8A17}"/>
              </a:ext>
            </a:extLst>
          </p:cNvPr>
          <p:cNvSpPr>
            <a:spLocks noGrp="1"/>
          </p:cNvSpPr>
          <p:nvPr>
            <p:ph type="body" idx="1"/>
          </p:nvPr>
        </p:nvSpPr>
        <p:spPr>
          <a:xfrm>
            <a:off x="831850" y="2868295"/>
            <a:ext cx="10515600" cy="3041650"/>
          </a:xfrm>
        </p:spPr>
        <p:txBody>
          <a:bodyPr>
            <a:normAutofit fontScale="92500" lnSpcReduction="10000"/>
          </a:bodyPr>
          <a:lstStyle/>
          <a:p>
            <a:r>
              <a:rPr lang="fr-FR" b="1" dirty="0"/>
              <a:t>Objectifs: </a:t>
            </a:r>
          </a:p>
          <a:p>
            <a:pPr marL="342900" indent="-342900">
              <a:buFont typeface="Arial" panose="020B0604020202020204" pitchFamily="34" charset="0"/>
              <a:buChar char="•"/>
            </a:pPr>
            <a:r>
              <a:rPr lang="fr-FR" b="1" dirty="0"/>
              <a:t>amélioration de la qualité de vie des patients </a:t>
            </a:r>
          </a:p>
          <a:p>
            <a:pPr marL="342900" indent="-342900">
              <a:buFont typeface="Arial" panose="020B0604020202020204" pitchFamily="34" charset="0"/>
              <a:buChar char="•"/>
            </a:pPr>
            <a:r>
              <a:rPr lang="fr-FR" b="1" dirty="0"/>
              <a:t>Globalité de la prise en charge </a:t>
            </a:r>
          </a:p>
          <a:p>
            <a:pPr marL="342900" indent="-342900">
              <a:buFont typeface="Arial" panose="020B0604020202020204" pitchFamily="34" charset="0"/>
              <a:buChar char="•"/>
            </a:pPr>
            <a:r>
              <a:rPr lang="fr-FR" b="1" dirty="0"/>
              <a:t>Continuité des soins, dès le diagnostic </a:t>
            </a:r>
          </a:p>
          <a:p>
            <a:pPr marL="342900" indent="-342900">
              <a:buFont typeface="Arial" panose="020B0604020202020204" pitchFamily="34" charset="0"/>
              <a:buChar char="•"/>
            </a:pPr>
            <a:r>
              <a:rPr lang="fr-FR" b="1" dirty="0"/>
              <a:t>Intégration du champ de la guérison comme celui des soins palliatifs</a:t>
            </a:r>
          </a:p>
          <a:p>
            <a:pPr marL="342900" indent="-342900">
              <a:buFont typeface="Arial" panose="020B0604020202020204" pitchFamily="34" charset="0"/>
              <a:buChar char="•"/>
            </a:pPr>
            <a:r>
              <a:rPr lang="fr-FR" b="1" dirty="0"/>
              <a:t>Complémentaires aux traitements médicaux </a:t>
            </a:r>
          </a:p>
          <a:p>
            <a:pPr marL="342900" indent="-342900">
              <a:buFont typeface="Arial" panose="020B0604020202020204" pitchFamily="34" charset="0"/>
              <a:buChar char="•"/>
            </a:pPr>
            <a:r>
              <a:rPr lang="fr-FR" b="1" dirty="0"/>
              <a:t>Prise en charge pluri professionnelle, nécessitant pratique interdisciplinaire, transversalité</a:t>
            </a:r>
          </a:p>
        </p:txBody>
      </p:sp>
    </p:spTree>
    <p:extLst>
      <p:ext uri="{BB962C8B-B14F-4D97-AF65-F5344CB8AC3E}">
        <p14:creationId xmlns:p14="http://schemas.microsoft.com/office/powerpoint/2010/main" val="35091059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66ACFE-3578-8292-8BA7-D238B874E36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A689BF0-9088-2129-5183-211E10F3DBEC}"/>
              </a:ext>
            </a:extLst>
          </p:cNvPr>
          <p:cNvSpPr>
            <a:spLocks noGrp="1"/>
          </p:cNvSpPr>
          <p:nvPr>
            <p:ph type="title"/>
          </p:nvPr>
        </p:nvSpPr>
        <p:spPr>
          <a:xfrm>
            <a:off x="426000" y="552851"/>
            <a:ext cx="11340000" cy="540000"/>
          </a:xfrm>
        </p:spPr>
        <p:txBody>
          <a:bodyPr>
            <a:normAutofit/>
          </a:bodyPr>
          <a:lstStyle/>
          <a:p>
            <a:r>
              <a:rPr lang="en-US" sz="2200" dirty="0"/>
              <a:t>Les </a:t>
            </a:r>
            <a:r>
              <a:rPr lang="en-US" sz="2200" dirty="0" err="1"/>
              <a:t>soins</a:t>
            </a:r>
            <a:r>
              <a:rPr lang="en-US" sz="2200" dirty="0"/>
              <a:t> </a:t>
            </a:r>
            <a:r>
              <a:rPr lang="en-US" sz="2200" dirty="0" err="1"/>
              <a:t>oncologiques</a:t>
            </a:r>
            <a:r>
              <a:rPr lang="en-US" sz="2200" dirty="0"/>
              <a:t> de support </a:t>
            </a:r>
            <a:r>
              <a:rPr lang="en-US" sz="2200" dirty="0" err="1"/>
              <a:t>reconnus</a:t>
            </a:r>
            <a:endParaRPr lang="en-US" sz="2200" dirty="0"/>
          </a:p>
        </p:txBody>
      </p:sp>
      <p:sp>
        <p:nvSpPr>
          <p:cNvPr id="5" name="Slide Number Placeholder 4">
            <a:extLst>
              <a:ext uri="{FF2B5EF4-FFF2-40B4-BE49-F238E27FC236}">
                <a16:creationId xmlns:a16="http://schemas.microsoft.com/office/drawing/2014/main" id="{D153AE39-BBD8-3B24-14BF-4A9148CCB81A}"/>
              </a:ext>
            </a:extLst>
          </p:cNvPr>
          <p:cNvSpPr>
            <a:spLocks noGrp="1"/>
          </p:cNvSpPr>
          <p:nvPr>
            <p:ph type="sldNum" sz="quarter" idx="12"/>
          </p:nvPr>
        </p:nvSpPr>
        <p:spPr/>
        <p:txBody>
          <a:bodyPr/>
          <a:lstStyle/>
          <a:p>
            <a:pPr rtl="0"/>
            <a:fld id="{ACEC5C30-0B3A-4B13-ADDD-7C63C8AA921B}" type="slidenum">
              <a:rPr lang="fr-FR" noProof="0" smtClean="0"/>
              <a:t>6</a:t>
            </a:fld>
            <a:endParaRPr lang="fr-FR" noProof="0"/>
          </a:p>
        </p:txBody>
      </p:sp>
      <p:sp>
        <p:nvSpPr>
          <p:cNvPr id="6" name="ZoneTexte 5">
            <a:extLst>
              <a:ext uri="{FF2B5EF4-FFF2-40B4-BE49-F238E27FC236}">
                <a16:creationId xmlns:a16="http://schemas.microsoft.com/office/drawing/2014/main" id="{2C678C56-3EDC-E912-2184-3FF2F5DA38ED}"/>
              </a:ext>
            </a:extLst>
          </p:cNvPr>
          <p:cNvSpPr txBox="1"/>
          <p:nvPr/>
        </p:nvSpPr>
        <p:spPr>
          <a:xfrm>
            <a:off x="1339972" y="2487167"/>
            <a:ext cx="4876797" cy="1543051"/>
          </a:xfrm>
          <a:prstGeom prst="rect">
            <a:avLst/>
          </a:prstGeom>
          <a:noFill/>
        </p:spPr>
        <p:txBody>
          <a:bodyPr rot="0" spcFirstLastPara="0" vertOverflow="overflow" horzOverflow="overflow" vert="horz" wrap="square" lIns="121920" tIns="60960" rIns="121920" bIns="60960" numCol="1" spcCol="0" rtlCol="0" fromWordArt="0" anchor="t" anchorCtr="0" forceAA="0" compatLnSpc="1">
            <a:prstTxWarp prst="textNoShape">
              <a:avLst/>
            </a:prstTxWarp>
            <a:spAutoFit/>
          </a:bodyPr>
          <a:lstStyle/>
          <a:p>
            <a:r>
              <a:rPr lang="fr-FR" sz="2400" dirty="0">
                <a:solidFill>
                  <a:srgbClr val="0167A5"/>
                </a:solidFill>
                <a:latin typeface="Arial" panose="020B0604020202020204" pitchFamily="34" charset="0"/>
                <a:ea typeface="Cambria"/>
                <a:cs typeface="Arial" panose="020B0604020202020204" pitchFamily="34" charset="0"/>
              </a:rPr>
              <a:t>Un socle de base</a:t>
            </a:r>
          </a:p>
          <a:p>
            <a:endParaRPr lang="fr-FR" sz="1067" dirty="0">
              <a:solidFill>
                <a:srgbClr val="000000"/>
              </a:solidFill>
              <a:latin typeface="Calibri" panose="020F0502020204030204" pitchFamily="34" charset="0"/>
              <a:ea typeface="Cambria"/>
              <a:cs typeface="Calibri" panose="020F0502020204030204" pitchFamily="34" charset="0"/>
            </a:endParaRPr>
          </a:p>
          <a:p>
            <a:pPr marL="609585" indent="-609585">
              <a:lnSpc>
                <a:spcPct val="80000"/>
              </a:lnSpc>
              <a:buFont typeface="Wingdings"/>
              <a:buChar char="q"/>
            </a:pPr>
            <a:r>
              <a:rPr lang="fr-FR" dirty="0">
                <a:solidFill>
                  <a:srgbClr val="0167A5"/>
                </a:solidFill>
                <a:latin typeface="Arial" panose="020B0604020202020204" pitchFamily="34" charset="0"/>
                <a:ea typeface="Cambria"/>
                <a:cs typeface="Arial" panose="020B0604020202020204" pitchFamily="34" charset="0"/>
              </a:rPr>
              <a:t>Prise en charge de la douleur</a:t>
            </a:r>
            <a:endParaRPr lang="en-US" dirty="0">
              <a:solidFill>
                <a:srgbClr val="0167A5"/>
              </a:solidFill>
              <a:latin typeface="Arial" panose="020B0604020202020204" pitchFamily="34" charset="0"/>
              <a:ea typeface="+mn-lt"/>
              <a:cs typeface="Arial" panose="020B0604020202020204" pitchFamily="34" charset="0"/>
            </a:endParaRPr>
          </a:p>
          <a:p>
            <a:pPr marL="609585" indent="-609585">
              <a:lnSpc>
                <a:spcPct val="80000"/>
              </a:lnSpc>
              <a:buFont typeface="Wingdings"/>
              <a:buChar char="q"/>
            </a:pPr>
            <a:r>
              <a:rPr lang="fr-FR" dirty="0">
                <a:solidFill>
                  <a:srgbClr val="0167A5"/>
                </a:solidFill>
                <a:latin typeface="Arial" panose="020B0604020202020204" pitchFamily="34" charset="0"/>
                <a:ea typeface="Cambria"/>
                <a:cs typeface="Arial" panose="020B0604020202020204" pitchFamily="34" charset="0"/>
              </a:rPr>
              <a:t>Conseils en diététique</a:t>
            </a:r>
            <a:endParaRPr lang="en-US" dirty="0">
              <a:solidFill>
                <a:srgbClr val="0167A5"/>
              </a:solidFill>
              <a:latin typeface="Arial" panose="020B0604020202020204" pitchFamily="34" charset="0"/>
              <a:ea typeface="+mn-lt"/>
              <a:cs typeface="Arial" panose="020B0604020202020204" pitchFamily="34" charset="0"/>
            </a:endParaRPr>
          </a:p>
          <a:p>
            <a:pPr marL="609585" indent="-609585">
              <a:lnSpc>
                <a:spcPct val="80000"/>
              </a:lnSpc>
              <a:buFont typeface="Wingdings"/>
              <a:buChar char="q"/>
            </a:pPr>
            <a:r>
              <a:rPr lang="fr-FR" dirty="0">
                <a:solidFill>
                  <a:srgbClr val="0167A5"/>
                </a:solidFill>
                <a:latin typeface="Arial" panose="020B0604020202020204" pitchFamily="34" charset="0"/>
                <a:ea typeface="Cambria"/>
                <a:cs typeface="Arial" panose="020B0604020202020204" pitchFamily="34" charset="0"/>
              </a:rPr>
              <a:t>Soutien psychologique</a:t>
            </a:r>
            <a:endParaRPr lang="en-US" dirty="0">
              <a:solidFill>
                <a:srgbClr val="0167A5"/>
              </a:solidFill>
              <a:latin typeface="Arial" panose="020B0604020202020204" pitchFamily="34" charset="0"/>
              <a:ea typeface="+mn-lt"/>
              <a:cs typeface="Arial" panose="020B0604020202020204" pitchFamily="34" charset="0"/>
            </a:endParaRPr>
          </a:p>
          <a:p>
            <a:pPr marL="609585" indent="-609585">
              <a:lnSpc>
                <a:spcPct val="80000"/>
              </a:lnSpc>
              <a:buFont typeface="Wingdings"/>
              <a:buChar char="q"/>
            </a:pPr>
            <a:r>
              <a:rPr lang="fr-FR" dirty="0">
                <a:solidFill>
                  <a:srgbClr val="0167A5"/>
                </a:solidFill>
                <a:latin typeface="Arial" panose="020B0604020202020204" pitchFamily="34" charset="0"/>
                <a:ea typeface="Cambria"/>
                <a:cs typeface="Arial" panose="020B0604020202020204" pitchFamily="34" charset="0"/>
              </a:rPr>
              <a:t>Prise en charge sociale</a:t>
            </a:r>
            <a:endParaRPr lang="fr-FR" dirty="0">
              <a:solidFill>
                <a:srgbClr val="0167A5"/>
              </a:solidFill>
              <a:latin typeface="Arial" panose="020B0604020202020204" pitchFamily="34" charset="0"/>
              <a:cs typeface="Arial" panose="020B0604020202020204" pitchFamily="34" charset="0"/>
            </a:endParaRPr>
          </a:p>
        </p:txBody>
      </p:sp>
      <p:sp>
        <p:nvSpPr>
          <p:cNvPr id="8" name="ZoneTexte 7">
            <a:extLst>
              <a:ext uri="{FF2B5EF4-FFF2-40B4-BE49-F238E27FC236}">
                <a16:creationId xmlns:a16="http://schemas.microsoft.com/office/drawing/2014/main" id="{4D173D50-3D2C-999D-869A-C172D201AB8A}"/>
              </a:ext>
            </a:extLst>
          </p:cNvPr>
          <p:cNvSpPr txBox="1"/>
          <p:nvPr/>
        </p:nvSpPr>
        <p:spPr>
          <a:xfrm>
            <a:off x="6096000" y="2487167"/>
            <a:ext cx="5670000" cy="2154436"/>
          </a:xfrm>
          <a:prstGeom prst="rect">
            <a:avLst/>
          </a:prstGeom>
          <a:noFill/>
        </p:spPr>
        <p:txBody>
          <a:bodyPr rot="0" spcFirstLastPara="0" vertOverflow="overflow" horzOverflow="overflow" vert="horz" wrap="square" lIns="121920" tIns="60960" rIns="121920" bIns="60960" numCol="1" spcCol="0" rtlCol="0" fromWordArt="0" anchor="t" anchorCtr="0" forceAA="0" compatLnSpc="1">
            <a:prstTxWarp prst="textNoShape">
              <a:avLst/>
            </a:prstTxWarp>
            <a:spAutoFit/>
          </a:bodyPr>
          <a:lstStyle/>
          <a:p>
            <a:r>
              <a:rPr lang="fr-FR" sz="2400" dirty="0">
                <a:solidFill>
                  <a:srgbClr val="0167A5"/>
                </a:solidFill>
                <a:latin typeface="Arial" panose="020B0604020202020204" pitchFamily="34" charset="0"/>
                <a:ea typeface="Cambria"/>
                <a:cs typeface="Arial" panose="020B0604020202020204" pitchFamily="34" charset="0"/>
              </a:rPr>
              <a:t>Un socle complémentaire</a:t>
            </a:r>
          </a:p>
          <a:p>
            <a:endParaRPr lang="fr-FR" dirty="0">
              <a:solidFill>
                <a:srgbClr val="0167A5"/>
              </a:solidFill>
              <a:latin typeface="Arial" panose="020B0604020202020204" pitchFamily="34" charset="0"/>
              <a:ea typeface="Cambria"/>
              <a:cs typeface="Arial" panose="020B0604020202020204" pitchFamily="34" charset="0"/>
            </a:endParaRPr>
          </a:p>
          <a:p>
            <a:pPr marL="380990" indent="-380990">
              <a:buFont typeface="Wingdings"/>
              <a:buChar char="q"/>
            </a:pPr>
            <a:r>
              <a:rPr lang="fr-FR" dirty="0">
                <a:solidFill>
                  <a:srgbClr val="0167A5"/>
                </a:solidFill>
                <a:latin typeface="Arial" panose="020B0604020202020204" pitchFamily="34" charset="0"/>
                <a:ea typeface="+mn-lt"/>
                <a:cs typeface="Arial" panose="020B0604020202020204" pitchFamily="34" charset="0"/>
              </a:rPr>
              <a:t>APA (activité physique adaptée)</a:t>
            </a:r>
          </a:p>
          <a:p>
            <a:pPr marL="380990" indent="-380990">
              <a:buFont typeface="Wingdings"/>
              <a:buChar char="q"/>
            </a:pPr>
            <a:r>
              <a:rPr lang="fr-FR" dirty="0">
                <a:solidFill>
                  <a:srgbClr val="0167A5"/>
                </a:solidFill>
                <a:latin typeface="Arial" panose="020B0604020202020204" pitchFamily="34" charset="0"/>
                <a:ea typeface="+mn-lt"/>
                <a:cs typeface="Arial" panose="020B0604020202020204" pitchFamily="34" charset="0"/>
              </a:rPr>
              <a:t>Conseils d’hygiène (alcool, tabac etc.)</a:t>
            </a:r>
          </a:p>
          <a:p>
            <a:pPr marL="380990" indent="-380990">
              <a:buFont typeface="Wingdings"/>
              <a:buChar char="q"/>
            </a:pPr>
            <a:r>
              <a:rPr lang="fr-FR" dirty="0">
                <a:solidFill>
                  <a:srgbClr val="0167A5"/>
                </a:solidFill>
                <a:latin typeface="Arial" panose="020B0604020202020204" pitchFamily="34" charset="0"/>
                <a:ea typeface="+mn-lt"/>
                <a:cs typeface="Arial" panose="020B0604020202020204" pitchFamily="34" charset="0"/>
              </a:rPr>
              <a:t>Soutien psychologique des proches et aidants</a:t>
            </a:r>
          </a:p>
          <a:p>
            <a:pPr marL="380990" indent="-380990">
              <a:buFont typeface="Wingdings"/>
              <a:buChar char="q"/>
            </a:pPr>
            <a:r>
              <a:rPr lang="fr-FR" dirty="0">
                <a:solidFill>
                  <a:srgbClr val="0167A5"/>
                </a:solidFill>
                <a:latin typeface="Arial" panose="020B0604020202020204" pitchFamily="34" charset="0"/>
                <a:ea typeface="+mn-lt"/>
                <a:cs typeface="Arial" panose="020B0604020202020204" pitchFamily="34" charset="0"/>
              </a:rPr>
              <a:t>Soutien préservation de la fertilité</a:t>
            </a:r>
          </a:p>
          <a:p>
            <a:pPr marL="380990" indent="-380990">
              <a:buFont typeface="Wingdings"/>
              <a:buChar char="q"/>
            </a:pPr>
            <a:r>
              <a:rPr lang="fr-FR" dirty="0">
                <a:solidFill>
                  <a:srgbClr val="0167A5"/>
                </a:solidFill>
                <a:latin typeface="Arial" panose="020B0604020202020204" pitchFamily="34" charset="0"/>
                <a:ea typeface="+mn-lt"/>
                <a:cs typeface="Arial" panose="020B0604020202020204" pitchFamily="34" charset="0"/>
              </a:rPr>
              <a:t>PEC des troubles de la sexualité</a:t>
            </a:r>
          </a:p>
        </p:txBody>
      </p:sp>
      <p:sp>
        <p:nvSpPr>
          <p:cNvPr id="11" name="Ellipse 10">
            <a:extLst>
              <a:ext uri="{FF2B5EF4-FFF2-40B4-BE49-F238E27FC236}">
                <a16:creationId xmlns:a16="http://schemas.microsoft.com/office/drawing/2014/main" id="{AD835138-A889-410D-8D05-4BA8AB22C55B}"/>
              </a:ext>
            </a:extLst>
          </p:cNvPr>
          <p:cNvSpPr/>
          <p:nvPr/>
        </p:nvSpPr>
        <p:spPr>
          <a:xfrm>
            <a:off x="784738" y="2337215"/>
            <a:ext cx="3732887" cy="702808"/>
          </a:xfrm>
          <a:prstGeom prst="ellipse">
            <a:avLst/>
          </a:prstGeom>
          <a:noFill/>
          <a:ln w="31750">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2400"/>
          </a:p>
        </p:txBody>
      </p:sp>
      <p:sp>
        <p:nvSpPr>
          <p:cNvPr id="12" name="Ellipse 11">
            <a:extLst>
              <a:ext uri="{FF2B5EF4-FFF2-40B4-BE49-F238E27FC236}">
                <a16:creationId xmlns:a16="http://schemas.microsoft.com/office/drawing/2014/main" id="{8408147D-9B33-59AE-ED11-75F12E80D69D}"/>
              </a:ext>
            </a:extLst>
          </p:cNvPr>
          <p:cNvSpPr/>
          <p:nvPr/>
        </p:nvSpPr>
        <p:spPr>
          <a:xfrm>
            <a:off x="5770818" y="2297140"/>
            <a:ext cx="4247325" cy="782959"/>
          </a:xfrm>
          <a:prstGeom prst="ellipse">
            <a:avLst/>
          </a:prstGeom>
          <a:noFill/>
          <a:ln w="31750">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2400"/>
          </a:p>
        </p:txBody>
      </p:sp>
      <p:sp>
        <p:nvSpPr>
          <p:cNvPr id="13" name="Espace réservé du contenu 5">
            <a:extLst>
              <a:ext uri="{FF2B5EF4-FFF2-40B4-BE49-F238E27FC236}">
                <a16:creationId xmlns:a16="http://schemas.microsoft.com/office/drawing/2014/main" id="{92B342E0-1BBD-3F99-1656-5AAAC4D855E3}"/>
              </a:ext>
            </a:extLst>
          </p:cNvPr>
          <p:cNvSpPr txBox="1">
            <a:spLocks/>
          </p:cNvSpPr>
          <p:nvPr/>
        </p:nvSpPr>
        <p:spPr>
          <a:xfrm>
            <a:off x="426000" y="1535947"/>
            <a:ext cx="11116143" cy="561397"/>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1800" dirty="0"/>
              <a:t>L’Institut national du cancer (</a:t>
            </a:r>
            <a:r>
              <a:rPr lang="fr-FR" sz="1800" dirty="0" err="1"/>
              <a:t>INCa</a:t>
            </a:r>
            <a:r>
              <a:rPr lang="fr-FR" sz="1800" dirty="0"/>
              <a:t>) reconnaît un panier de soins oncologiques du support</a:t>
            </a:r>
          </a:p>
        </p:txBody>
      </p:sp>
      <p:pic>
        <p:nvPicPr>
          <p:cNvPr id="14" name="Image 13">
            <a:extLst>
              <a:ext uri="{FF2B5EF4-FFF2-40B4-BE49-F238E27FC236}">
                <a16:creationId xmlns:a16="http://schemas.microsoft.com/office/drawing/2014/main" id="{1951117B-D4B5-852B-6458-42ACD662818A}"/>
              </a:ext>
            </a:extLst>
          </p:cNvPr>
          <p:cNvPicPr>
            <a:picLocks noChangeAspect="1"/>
          </p:cNvPicPr>
          <p:nvPr/>
        </p:nvPicPr>
        <p:blipFill rotWithShape="1">
          <a:blip r:embed="rId2"/>
          <a:srcRect l="6129" t="6170" r="9972" b="19128"/>
          <a:stretch/>
        </p:blipFill>
        <p:spPr>
          <a:xfrm>
            <a:off x="3433011" y="4220245"/>
            <a:ext cx="2169227" cy="1170747"/>
          </a:xfrm>
          <a:prstGeom prst="rect">
            <a:avLst/>
          </a:prstGeom>
        </p:spPr>
      </p:pic>
    </p:spTree>
    <p:extLst>
      <p:ext uri="{BB962C8B-B14F-4D97-AF65-F5344CB8AC3E}">
        <p14:creationId xmlns:p14="http://schemas.microsoft.com/office/powerpoint/2010/main" val="16318673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AE2D73EB-9E81-9F88-984F-901874C4B26D}"/>
              </a:ext>
            </a:extLst>
          </p:cNvPr>
          <p:cNvPicPr>
            <a:picLocks noChangeAspect="1"/>
          </p:cNvPicPr>
          <p:nvPr/>
        </p:nvPicPr>
        <p:blipFill>
          <a:blip r:embed="rId2"/>
          <a:stretch>
            <a:fillRect/>
          </a:stretch>
        </p:blipFill>
        <p:spPr>
          <a:xfrm>
            <a:off x="7505904" y="2549761"/>
            <a:ext cx="4343313" cy="3047939"/>
          </a:xfrm>
          <a:prstGeom prst="rect">
            <a:avLst/>
          </a:prstGeom>
        </p:spPr>
      </p:pic>
      <p:sp>
        <p:nvSpPr>
          <p:cNvPr id="5" name="ZoneTexte 4">
            <a:extLst>
              <a:ext uri="{FF2B5EF4-FFF2-40B4-BE49-F238E27FC236}">
                <a16:creationId xmlns:a16="http://schemas.microsoft.com/office/drawing/2014/main" id="{195E37F9-F42A-6077-E1D4-9CBC573927ED}"/>
              </a:ext>
            </a:extLst>
          </p:cNvPr>
          <p:cNvSpPr txBox="1"/>
          <p:nvPr/>
        </p:nvSpPr>
        <p:spPr>
          <a:xfrm>
            <a:off x="1046480" y="836414"/>
            <a:ext cx="8219440" cy="461665"/>
          </a:xfrm>
          <a:prstGeom prst="rect">
            <a:avLst/>
          </a:prstGeom>
          <a:noFill/>
        </p:spPr>
        <p:txBody>
          <a:bodyPr wrap="square">
            <a:spAutoFit/>
          </a:bodyPr>
          <a:lstStyle/>
          <a:p>
            <a:r>
              <a:rPr lang="en-US" sz="2400" b="1" dirty="0"/>
              <a:t>Les </a:t>
            </a:r>
            <a:r>
              <a:rPr lang="en-US" sz="2400" b="1" dirty="0" err="1"/>
              <a:t>soins</a:t>
            </a:r>
            <a:r>
              <a:rPr lang="en-US" sz="2400" b="1" dirty="0"/>
              <a:t> </a:t>
            </a:r>
            <a:r>
              <a:rPr lang="en-US" sz="2400" b="1" dirty="0" err="1"/>
              <a:t>oncologiques</a:t>
            </a:r>
            <a:r>
              <a:rPr lang="en-US" sz="2400" b="1" dirty="0"/>
              <a:t> de support   à </a:t>
            </a:r>
            <a:r>
              <a:rPr lang="en-US" sz="2400" b="1" dirty="0" err="1"/>
              <a:t>quel</a:t>
            </a:r>
            <a:r>
              <a:rPr lang="en-US" sz="2400" b="1" dirty="0"/>
              <a:t> moment ??</a:t>
            </a:r>
            <a:endParaRPr lang="fr-FR" sz="2400" b="1" dirty="0"/>
          </a:p>
        </p:txBody>
      </p:sp>
      <p:grpSp>
        <p:nvGrpSpPr>
          <p:cNvPr id="4" name="Groupe 3">
            <a:extLst>
              <a:ext uri="{FF2B5EF4-FFF2-40B4-BE49-F238E27FC236}">
                <a16:creationId xmlns:a16="http://schemas.microsoft.com/office/drawing/2014/main" id="{2923EED6-D8CB-2A03-2554-C9C12C53E2B3}"/>
              </a:ext>
            </a:extLst>
          </p:cNvPr>
          <p:cNvGrpSpPr>
            <a:grpSpLocks/>
          </p:cNvGrpSpPr>
          <p:nvPr/>
        </p:nvGrpSpPr>
        <p:grpSpPr bwMode="auto">
          <a:xfrm>
            <a:off x="1228853" y="1840878"/>
            <a:ext cx="5243067" cy="3594722"/>
            <a:chOff x="0" y="-2588"/>
            <a:chExt cx="72466" cy="54351"/>
          </a:xfrm>
        </p:grpSpPr>
        <p:pic>
          <p:nvPicPr>
            <p:cNvPr id="6" name="Picture 2">
              <a:extLst>
                <a:ext uri="{FF2B5EF4-FFF2-40B4-BE49-F238E27FC236}">
                  <a16:creationId xmlns:a16="http://schemas.microsoft.com/office/drawing/2014/main" id="{1E07AE67-F268-EAF0-EC17-132CAD1CC218}"/>
                </a:ext>
              </a:extLst>
            </p:cNvPr>
            <p:cNvPicPr>
              <a:picLocks noChangeAspect="1" noChangeArrowheads="1"/>
            </p:cNvPicPr>
            <p:nvPr/>
          </p:nvPicPr>
          <p:blipFill>
            <a:blip r:embed="rId3" cstate="print"/>
            <a:srcRect/>
            <a:stretch>
              <a:fillRect/>
            </a:stretch>
          </p:blipFill>
          <p:spPr bwMode="auto">
            <a:xfrm>
              <a:off x="0" y="-2588"/>
              <a:ext cx="72466" cy="54351"/>
            </a:xfrm>
            <a:prstGeom prst="rect">
              <a:avLst/>
            </a:prstGeom>
            <a:noFill/>
            <a:ln w="9525">
              <a:miter lim="800000"/>
              <a:headEnd/>
              <a:tailEnd/>
            </a:ln>
            <a:effectLst/>
          </p:spPr>
        </p:pic>
        <p:cxnSp>
          <p:nvCxnSpPr>
            <p:cNvPr id="7" name="Connecteur droit avec flèche 6">
              <a:extLst>
                <a:ext uri="{FF2B5EF4-FFF2-40B4-BE49-F238E27FC236}">
                  <a16:creationId xmlns:a16="http://schemas.microsoft.com/office/drawing/2014/main" id="{C6FE90B7-E065-C363-66EE-BBB3978C8C9E}"/>
                </a:ext>
              </a:extLst>
            </p:cNvPr>
            <p:cNvCxnSpPr>
              <a:cxnSpLocks noChangeShapeType="1"/>
            </p:cNvCxnSpPr>
            <p:nvPr/>
          </p:nvCxnSpPr>
          <p:spPr bwMode="auto">
            <a:xfrm flipH="1">
              <a:off x="14291" y="34563"/>
              <a:ext cx="4321" cy="3218"/>
            </a:xfrm>
            <a:prstGeom prst="straightConnector1">
              <a:avLst/>
            </a:prstGeom>
            <a:noFill/>
            <a:ln w="9525">
              <a:solidFill>
                <a:srgbClr val="4579B8"/>
              </a:solidFill>
              <a:round/>
              <a:headEnd/>
              <a:tailEnd type="arrow" w="med" len="med"/>
            </a:ln>
          </p:spPr>
        </p:cxnSp>
        <p:sp>
          <p:nvSpPr>
            <p:cNvPr id="8" name="Plus 11">
              <a:extLst>
                <a:ext uri="{FF2B5EF4-FFF2-40B4-BE49-F238E27FC236}">
                  <a16:creationId xmlns:a16="http://schemas.microsoft.com/office/drawing/2014/main" id="{644D42C2-40BB-3A6C-B668-2A682031A108}"/>
                </a:ext>
              </a:extLst>
            </p:cNvPr>
            <p:cNvSpPr>
              <a:spLocks/>
            </p:cNvSpPr>
            <p:nvPr/>
          </p:nvSpPr>
          <p:spPr bwMode="auto">
            <a:xfrm>
              <a:off x="9705" y="37528"/>
              <a:ext cx="3960" cy="3960"/>
            </a:xfrm>
            <a:custGeom>
              <a:avLst/>
              <a:gdLst>
                <a:gd name="T0" fmla="*/ 52490 w 396000"/>
                <a:gd name="T1" fmla="*/ 151430 h 396000"/>
                <a:gd name="T2" fmla="*/ 151430 w 396000"/>
                <a:gd name="T3" fmla="*/ 151430 h 396000"/>
                <a:gd name="T4" fmla="*/ 151430 w 396000"/>
                <a:gd name="T5" fmla="*/ 52490 h 396000"/>
                <a:gd name="T6" fmla="*/ 244570 w 396000"/>
                <a:gd name="T7" fmla="*/ 52490 h 396000"/>
                <a:gd name="T8" fmla="*/ 244570 w 396000"/>
                <a:gd name="T9" fmla="*/ 151430 h 396000"/>
                <a:gd name="T10" fmla="*/ 343510 w 396000"/>
                <a:gd name="T11" fmla="*/ 151430 h 396000"/>
                <a:gd name="T12" fmla="*/ 343510 w 396000"/>
                <a:gd name="T13" fmla="*/ 244570 h 396000"/>
                <a:gd name="T14" fmla="*/ 244570 w 396000"/>
                <a:gd name="T15" fmla="*/ 244570 h 396000"/>
                <a:gd name="T16" fmla="*/ 244570 w 396000"/>
                <a:gd name="T17" fmla="*/ 343510 h 396000"/>
                <a:gd name="T18" fmla="*/ 151430 w 396000"/>
                <a:gd name="T19" fmla="*/ 343510 h 396000"/>
                <a:gd name="T20" fmla="*/ 151430 w 396000"/>
                <a:gd name="T21" fmla="*/ 244570 h 396000"/>
                <a:gd name="T22" fmla="*/ 52490 w 396000"/>
                <a:gd name="T23" fmla="*/ 244570 h 396000"/>
                <a:gd name="T24" fmla="*/ 52490 w 396000"/>
                <a:gd name="T25" fmla="*/ 151430 h 3960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96000" h="396000">
                  <a:moveTo>
                    <a:pt x="52490" y="151430"/>
                  </a:moveTo>
                  <a:lnTo>
                    <a:pt x="151430" y="151430"/>
                  </a:lnTo>
                  <a:lnTo>
                    <a:pt x="151430" y="52490"/>
                  </a:lnTo>
                  <a:lnTo>
                    <a:pt x="244570" y="52490"/>
                  </a:lnTo>
                  <a:lnTo>
                    <a:pt x="244570" y="151430"/>
                  </a:lnTo>
                  <a:lnTo>
                    <a:pt x="343510" y="151430"/>
                  </a:lnTo>
                  <a:lnTo>
                    <a:pt x="343510" y="244570"/>
                  </a:lnTo>
                  <a:lnTo>
                    <a:pt x="244570" y="244570"/>
                  </a:lnTo>
                  <a:lnTo>
                    <a:pt x="244570" y="343510"/>
                  </a:lnTo>
                  <a:lnTo>
                    <a:pt x="151430" y="343510"/>
                  </a:lnTo>
                  <a:lnTo>
                    <a:pt x="151430" y="244570"/>
                  </a:lnTo>
                  <a:lnTo>
                    <a:pt x="52490" y="244570"/>
                  </a:lnTo>
                  <a:lnTo>
                    <a:pt x="52490" y="151430"/>
                  </a:lnTo>
                  <a:close/>
                </a:path>
              </a:pathLst>
            </a:custGeom>
            <a:solidFill>
              <a:srgbClr val="00B050"/>
            </a:solidFill>
            <a:ln w="25400">
              <a:solidFill>
                <a:srgbClr val="00B050"/>
              </a:solidFill>
              <a:round/>
              <a:headEnd/>
              <a:tailEnd/>
            </a:ln>
          </p:spPr>
          <p:txBody>
            <a:bodyPr vert="horz" wrap="square" lIns="91440" tIns="45720" rIns="91440" bIns="45720" numCol="1" anchor="ctr"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fr-FR"/>
            </a:p>
          </p:txBody>
        </p:sp>
        <p:sp>
          <p:nvSpPr>
            <p:cNvPr id="9" name="ZoneTexte 8">
              <a:extLst>
                <a:ext uri="{FF2B5EF4-FFF2-40B4-BE49-F238E27FC236}">
                  <a16:creationId xmlns:a16="http://schemas.microsoft.com/office/drawing/2014/main" id="{03DA2200-739D-D3E1-F8D8-1A2492A34228}"/>
                </a:ext>
              </a:extLst>
            </p:cNvPr>
            <p:cNvSpPr txBox="1">
              <a:spLocks noChangeArrowheads="1"/>
            </p:cNvSpPr>
            <p:nvPr/>
          </p:nvSpPr>
          <p:spPr bwMode="auto">
            <a:xfrm>
              <a:off x="4168" y="41288"/>
              <a:ext cx="15056" cy="473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ts val="500"/>
                </a:spcBef>
                <a:spcAft>
                  <a:spcPts val="500"/>
                </a:spcAft>
                <a:buClrTx/>
                <a:buSzTx/>
                <a:buFontTx/>
                <a:buNone/>
                <a:tabLst/>
              </a:pPr>
              <a:r>
                <a:rPr kumimoji="0" lang="fr-FR" sz="800" b="0" i="1" u="none" strike="noStrike" cap="none" normalizeH="0" baseline="0">
                  <a:ln>
                    <a:noFill/>
                  </a:ln>
                  <a:solidFill>
                    <a:srgbClr val="000000"/>
                  </a:solidFill>
                  <a:effectLst/>
                  <a:latin typeface="Calibri" pitchFamily="34" charset="0"/>
                  <a:cs typeface="Arial" pitchFamily="34" charset="0"/>
                </a:rPr>
                <a:t>Pharmacien d’officine</a:t>
              </a:r>
              <a:endParaRPr kumimoji="0" lang="fr-FR" sz="1800" b="0" i="0" u="none" strike="noStrike" cap="none" normalizeH="0" baseline="0">
                <a:ln>
                  <a:noFill/>
                </a:ln>
                <a:solidFill>
                  <a:schemeClr val="tx1"/>
                </a:solidFill>
                <a:effectLst/>
                <a:latin typeface="Arial" pitchFamily="34" charset="0"/>
                <a:cs typeface="Arial" pitchFamily="34" charset="0"/>
              </a:endParaRPr>
            </a:p>
          </p:txBody>
        </p:sp>
        <p:sp>
          <p:nvSpPr>
            <p:cNvPr id="10" name="Ellipse 9">
              <a:extLst>
                <a:ext uri="{FF2B5EF4-FFF2-40B4-BE49-F238E27FC236}">
                  <a16:creationId xmlns:a16="http://schemas.microsoft.com/office/drawing/2014/main" id="{3B91FDE7-00AF-BF3C-59ED-D38A89F661C6}"/>
                </a:ext>
              </a:extLst>
            </p:cNvPr>
            <p:cNvSpPr>
              <a:spLocks noChangeArrowheads="1"/>
            </p:cNvSpPr>
            <p:nvPr/>
          </p:nvSpPr>
          <p:spPr bwMode="auto">
            <a:xfrm>
              <a:off x="27253" y="31172"/>
              <a:ext cx="16343" cy="10160"/>
            </a:xfrm>
            <a:prstGeom prst="ellipse">
              <a:avLst/>
            </a:prstGeom>
            <a:solidFill>
              <a:srgbClr val="FFFFFF"/>
            </a:solidFill>
            <a:ln w="25400">
              <a:solidFill>
                <a:srgbClr val="243F60"/>
              </a:solidFill>
              <a:round/>
              <a:headEnd/>
              <a:tailEnd/>
            </a:ln>
          </p:spPr>
          <p:txBody>
            <a:bodyPr vert="horz" wrap="square" lIns="91440" tIns="45720" rIns="91440" bIns="45720" numCol="1" anchor="ctr"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ts val="500"/>
                </a:spcBef>
                <a:spcAft>
                  <a:spcPts val="500"/>
                </a:spcAft>
                <a:buClrTx/>
                <a:buSzTx/>
                <a:buFontTx/>
                <a:buNone/>
                <a:tabLst/>
              </a:pPr>
              <a:r>
                <a:rPr kumimoji="0" lang="fr-FR" sz="1200" b="1" i="0" u="none" strike="noStrike" cap="none" normalizeH="0" baseline="0">
                  <a:ln>
                    <a:noFill/>
                  </a:ln>
                  <a:solidFill>
                    <a:srgbClr val="1F497D"/>
                  </a:solidFill>
                  <a:effectLst/>
                  <a:latin typeface="Calibri" pitchFamily="34" charset="0"/>
                  <a:cs typeface="Arial" pitchFamily="34" charset="0"/>
                </a:rPr>
                <a:t>PPS</a:t>
              </a:r>
              <a:endParaRPr kumimoji="0" lang="fr-FR" sz="1800" b="0" i="0" u="none" strike="noStrike" cap="none" normalizeH="0" baseline="0">
                <a:ln>
                  <a:noFill/>
                </a:ln>
                <a:solidFill>
                  <a:schemeClr val="tx1"/>
                </a:solidFill>
                <a:effectLst/>
                <a:latin typeface="Arial" pitchFamily="34" charset="0"/>
                <a:cs typeface="Arial" pitchFamily="34" charset="0"/>
              </a:endParaRPr>
            </a:p>
          </p:txBody>
        </p:sp>
      </p:grpSp>
    </p:spTree>
    <p:extLst>
      <p:ext uri="{BB962C8B-B14F-4D97-AF65-F5344CB8AC3E}">
        <p14:creationId xmlns:p14="http://schemas.microsoft.com/office/powerpoint/2010/main" val="29730234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1DF533-33A8-86A7-B09C-29EB0EEC470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0958AE9-D4AD-B544-3FF3-217201029162}"/>
              </a:ext>
            </a:extLst>
          </p:cNvPr>
          <p:cNvSpPr>
            <a:spLocks noGrp="1"/>
          </p:cNvSpPr>
          <p:nvPr>
            <p:ph type="title"/>
          </p:nvPr>
        </p:nvSpPr>
        <p:spPr>
          <a:xfrm>
            <a:off x="426000" y="552851"/>
            <a:ext cx="11340000" cy="540000"/>
          </a:xfrm>
        </p:spPr>
        <p:txBody>
          <a:bodyPr>
            <a:normAutofit/>
          </a:bodyPr>
          <a:lstStyle/>
          <a:p>
            <a:r>
              <a:rPr lang="en-US" sz="2200" dirty="0"/>
              <a:t>Les </a:t>
            </a:r>
            <a:r>
              <a:rPr lang="en-US" sz="2200" dirty="0" err="1"/>
              <a:t>soins</a:t>
            </a:r>
            <a:r>
              <a:rPr lang="en-US" sz="2200" dirty="0"/>
              <a:t> </a:t>
            </a:r>
            <a:r>
              <a:rPr lang="en-US" sz="2200" dirty="0" err="1"/>
              <a:t>oncologiques</a:t>
            </a:r>
            <a:r>
              <a:rPr lang="en-US" sz="2200" dirty="0"/>
              <a:t> de support tout au long du </a:t>
            </a:r>
            <a:r>
              <a:rPr lang="en-US" sz="2200" dirty="0" err="1"/>
              <a:t>parcours</a:t>
            </a:r>
            <a:endParaRPr lang="en-US" sz="2200" dirty="0"/>
          </a:p>
        </p:txBody>
      </p:sp>
      <p:sp>
        <p:nvSpPr>
          <p:cNvPr id="5" name="Slide Number Placeholder 4">
            <a:extLst>
              <a:ext uri="{FF2B5EF4-FFF2-40B4-BE49-F238E27FC236}">
                <a16:creationId xmlns:a16="http://schemas.microsoft.com/office/drawing/2014/main" id="{95E5B7D5-F556-0780-7887-0DAEAF799F49}"/>
              </a:ext>
            </a:extLst>
          </p:cNvPr>
          <p:cNvSpPr>
            <a:spLocks noGrp="1"/>
          </p:cNvSpPr>
          <p:nvPr>
            <p:ph type="sldNum" sz="quarter" idx="12"/>
          </p:nvPr>
        </p:nvSpPr>
        <p:spPr/>
        <p:txBody>
          <a:bodyPr/>
          <a:lstStyle/>
          <a:p>
            <a:pPr rtl="0"/>
            <a:fld id="{ACEC5C30-0B3A-4B13-ADDD-7C63C8AA921B}" type="slidenum">
              <a:rPr lang="fr-FR" noProof="0" smtClean="0"/>
              <a:t>8</a:t>
            </a:fld>
            <a:endParaRPr lang="fr-FR" noProof="0"/>
          </a:p>
        </p:txBody>
      </p:sp>
      <p:sp>
        <p:nvSpPr>
          <p:cNvPr id="3" name="ZoneTexte 2">
            <a:extLst>
              <a:ext uri="{FF2B5EF4-FFF2-40B4-BE49-F238E27FC236}">
                <a16:creationId xmlns:a16="http://schemas.microsoft.com/office/drawing/2014/main" id="{266D80BC-E5F8-6F24-11D1-80306664E287}"/>
              </a:ext>
            </a:extLst>
          </p:cNvPr>
          <p:cNvSpPr txBox="1"/>
          <p:nvPr/>
        </p:nvSpPr>
        <p:spPr>
          <a:xfrm>
            <a:off x="426000" y="1720840"/>
            <a:ext cx="5107545" cy="2862322"/>
          </a:xfrm>
          <a:prstGeom prst="rect">
            <a:avLst/>
          </a:prstGeom>
          <a:noFill/>
        </p:spPr>
        <p:txBody>
          <a:bodyPr wrap="square" lIns="91440" tIns="45720" rIns="91440" bIns="45720" rtlCol="0" anchor="t">
            <a:spAutoFit/>
          </a:bodyPr>
          <a:lstStyle/>
          <a:p>
            <a:r>
              <a:rPr lang="fr-FR" b="1" dirty="0">
                <a:latin typeface="Arial" panose="020B0604020202020204" pitchFamily="34" charset="0"/>
                <a:ea typeface="Inter"/>
                <a:cs typeface="Arial" panose="020B0604020202020204" pitchFamily="34" charset="0"/>
              </a:rPr>
              <a:t>Au Fil de la Ligue</a:t>
            </a:r>
            <a:r>
              <a:rPr lang="fr-FR" dirty="0">
                <a:latin typeface="Arial" panose="020B0604020202020204" pitchFamily="34" charset="0"/>
                <a:ea typeface="Inter"/>
                <a:cs typeface="Arial" panose="020B0604020202020204" pitchFamily="34" charset="0"/>
              </a:rPr>
              <a:t> : un parcours personnalisé de l'hôpital jusqu'au domicile, tout au long du parcours de soins, de santé et de vie.</a:t>
            </a:r>
          </a:p>
          <a:p>
            <a:endParaRPr lang="fr-FR" dirty="0">
              <a:latin typeface="Arial" panose="020B0604020202020204" pitchFamily="34" charset="0"/>
              <a:ea typeface="Inter"/>
              <a:cs typeface="Arial" panose="020B0604020202020204" pitchFamily="34" charset="0"/>
            </a:endParaRPr>
          </a:p>
          <a:p>
            <a:pPr marL="285750" indent="-285750">
              <a:buFont typeface="Arial"/>
              <a:buChar char="•"/>
            </a:pPr>
            <a:r>
              <a:rPr lang="fr-FR" dirty="0">
                <a:latin typeface="Arial" panose="020B0604020202020204" pitchFamily="34" charset="0"/>
                <a:ea typeface="Inter"/>
                <a:cs typeface="Arial" panose="020B0604020202020204" pitchFamily="34" charset="0"/>
              </a:rPr>
              <a:t>un accompagnement humain</a:t>
            </a:r>
          </a:p>
          <a:p>
            <a:pPr marL="285750" indent="-285750">
              <a:buFont typeface="Arial"/>
              <a:buChar char="•"/>
            </a:pPr>
            <a:r>
              <a:rPr lang="fr-FR" dirty="0">
                <a:latin typeface="Arial" panose="020B0604020202020204" pitchFamily="34" charset="0"/>
                <a:ea typeface="Inter"/>
                <a:cs typeface="Arial" panose="020B0604020202020204" pitchFamily="34" charset="0"/>
              </a:rPr>
              <a:t>un portail d'informations fiables et vérifiées</a:t>
            </a:r>
          </a:p>
          <a:p>
            <a:pPr marL="285750" indent="-285750">
              <a:buFont typeface="Arial"/>
              <a:buChar char="•"/>
            </a:pPr>
            <a:r>
              <a:rPr lang="fr-FR" dirty="0">
                <a:latin typeface="Arial" panose="020B0604020202020204" pitchFamily="34" charset="0"/>
                <a:ea typeface="Inter"/>
                <a:cs typeface="Arial" panose="020B0604020202020204" pitchFamily="34" charset="0"/>
              </a:rPr>
              <a:t>un partenariat en santé avec tous les acteurs de l'écosystème (établissement de soins, </a:t>
            </a:r>
            <a:r>
              <a:rPr lang="fr-FR" dirty="0" err="1">
                <a:latin typeface="Arial" panose="020B0604020202020204" pitchFamily="34" charset="0"/>
                <a:ea typeface="Inter"/>
                <a:cs typeface="Arial" panose="020B0604020202020204" pitchFamily="34" charset="0"/>
              </a:rPr>
              <a:t>para-médicaux</a:t>
            </a:r>
            <a:r>
              <a:rPr lang="fr-FR" dirty="0">
                <a:latin typeface="Arial" panose="020B0604020202020204" pitchFamily="34" charset="0"/>
                <a:ea typeface="Inter"/>
                <a:cs typeface="Arial" panose="020B0604020202020204" pitchFamily="34" charset="0"/>
              </a:rPr>
              <a:t>, professionnels de santé en ville, associations, réseaux etc..)</a:t>
            </a:r>
          </a:p>
        </p:txBody>
      </p:sp>
      <p:pic>
        <p:nvPicPr>
          <p:cNvPr id="4" name="Image 3" descr="Une image contenant texte, Police, clipart, illustration&#10;&#10;Description générée automatiquement">
            <a:extLst>
              <a:ext uri="{FF2B5EF4-FFF2-40B4-BE49-F238E27FC236}">
                <a16:creationId xmlns:a16="http://schemas.microsoft.com/office/drawing/2014/main" id="{CCDFDFBB-D486-6D02-621B-D064AB45312E}"/>
              </a:ext>
            </a:extLst>
          </p:cNvPr>
          <p:cNvPicPr>
            <a:picLocks noChangeAspect="1"/>
          </p:cNvPicPr>
          <p:nvPr/>
        </p:nvPicPr>
        <p:blipFill>
          <a:blip r:embed="rId2"/>
          <a:stretch>
            <a:fillRect/>
          </a:stretch>
        </p:blipFill>
        <p:spPr>
          <a:xfrm>
            <a:off x="6096000" y="1370406"/>
            <a:ext cx="5826477" cy="4117187"/>
          </a:xfrm>
          <a:prstGeom prst="rect">
            <a:avLst/>
          </a:prstGeom>
        </p:spPr>
      </p:pic>
    </p:spTree>
    <p:extLst>
      <p:ext uri="{BB962C8B-B14F-4D97-AF65-F5344CB8AC3E}">
        <p14:creationId xmlns:p14="http://schemas.microsoft.com/office/powerpoint/2010/main" val="23991377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884E4F-0419-03BA-9500-7C7CE46CB56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5F043CB-5D11-E75B-B184-D33FD250E890}"/>
              </a:ext>
            </a:extLst>
          </p:cNvPr>
          <p:cNvSpPr>
            <a:spLocks noGrp="1"/>
          </p:cNvSpPr>
          <p:nvPr>
            <p:ph type="title"/>
          </p:nvPr>
        </p:nvSpPr>
        <p:spPr>
          <a:xfrm>
            <a:off x="426000" y="552851"/>
            <a:ext cx="11340000" cy="540000"/>
          </a:xfrm>
        </p:spPr>
        <p:txBody>
          <a:bodyPr>
            <a:normAutofit/>
          </a:bodyPr>
          <a:lstStyle/>
          <a:p>
            <a:r>
              <a:rPr lang="en-US" sz="2200" dirty="0"/>
              <a:t>Le </a:t>
            </a:r>
            <a:r>
              <a:rPr lang="en-US" sz="2200" dirty="0" err="1"/>
              <a:t>parcours</a:t>
            </a:r>
            <a:r>
              <a:rPr lang="en-US" sz="2200" dirty="0"/>
              <a:t> global post-cancer</a:t>
            </a:r>
          </a:p>
        </p:txBody>
      </p:sp>
      <p:sp>
        <p:nvSpPr>
          <p:cNvPr id="5" name="Slide Number Placeholder 4">
            <a:extLst>
              <a:ext uri="{FF2B5EF4-FFF2-40B4-BE49-F238E27FC236}">
                <a16:creationId xmlns:a16="http://schemas.microsoft.com/office/drawing/2014/main" id="{002D945E-01CA-83BB-76F7-845EFE5FDA08}"/>
              </a:ext>
            </a:extLst>
          </p:cNvPr>
          <p:cNvSpPr>
            <a:spLocks noGrp="1"/>
          </p:cNvSpPr>
          <p:nvPr>
            <p:ph type="sldNum" sz="quarter" idx="12"/>
          </p:nvPr>
        </p:nvSpPr>
        <p:spPr/>
        <p:txBody>
          <a:bodyPr/>
          <a:lstStyle/>
          <a:p>
            <a:pPr rtl="0"/>
            <a:fld id="{ACEC5C30-0B3A-4B13-ADDD-7C63C8AA921B}" type="slidenum">
              <a:rPr lang="fr-FR" noProof="0" smtClean="0"/>
              <a:t>9</a:t>
            </a:fld>
            <a:endParaRPr lang="fr-FR" noProof="0"/>
          </a:p>
        </p:txBody>
      </p:sp>
      <p:pic>
        <p:nvPicPr>
          <p:cNvPr id="6" name="Image 5">
            <a:extLst>
              <a:ext uri="{FF2B5EF4-FFF2-40B4-BE49-F238E27FC236}">
                <a16:creationId xmlns:a16="http://schemas.microsoft.com/office/drawing/2014/main" id="{FD4D70EC-69C4-8E41-CA38-712BFF4CF013}"/>
              </a:ext>
            </a:extLst>
          </p:cNvPr>
          <p:cNvPicPr>
            <a:picLocks noChangeAspect="1"/>
          </p:cNvPicPr>
          <p:nvPr/>
        </p:nvPicPr>
        <p:blipFill>
          <a:blip r:embed="rId2"/>
          <a:srcRect l="26044" t="28657" r="14199" b="9926"/>
          <a:stretch>
            <a:fillRect/>
          </a:stretch>
        </p:blipFill>
        <p:spPr>
          <a:xfrm>
            <a:off x="2428296" y="1308509"/>
            <a:ext cx="7335408" cy="4240981"/>
          </a:xfrm>
          <a:prstGeom prst="rect">
            <a:avLst/>
          </a:prstGeom>
        </p:spPr>
      </p:pic>
      <p:sp>
        <p:nvSpPr>
          <p:cNvPr id="7" name="ZoneTexte 6">
            <a:extLst>
              <a:ext uri="{FF2B5EF4-FFF2-40B4-BE49-F238E27FC236}">
                <a16:creationId xmlns:a16="http://schemas.microsoft.com/office/drawing/2014/main" id="{DDCC5D8C-436A-47EA-2128-2F27A714565C}"/>
              </a:ext>
            </a:extLst>
          </p:cNvPr>
          <p:cNvSpPr txBox="1"/>
          <p:nvPr/>
        </p:nvSpPr>
        <p:spPr>
          <a:xfrm>
            <a:off x="4324924" y="5838408"/>
            <a:ext cx="3542151" cy="338554"/>
          </a:xfrm>
          <a:prstGeom prst="rect">
            <a:avLst/>
          </a:prstGeom>
          <a:noFill/>
        </p:spPr>
        <p:txBody>
          <a:bodyPr wrap="square" lIns="91440" tIns="45720" rIns="91440" bIns="45720" rtlCol="0" anchor="t">
            <a:spAutoFit/>
          </a:bodyPr>
          <a:lstStyle/>
          <a:p>
            <a:pPr algn="ctr"/>
            <a:r>
              <a:rPr lang="fr-FR" sz="1600" i="1" dirty="0">
                <a:latin typeface="Arial" panose="020B0604020202020204" pitchFamily="34" charset="0"/>
                <a:ea typeface="+mn-lt"/>
                <a:cs typeface="Arial" panose="020B0604020202020204" pitchFamily="34" charset="0"/>
              </a:rPr>
              <a:t>37 comités engagés dans 8 régions</a:t>
            </a:r>
          </a:p>
        </p:txBody>
      </p:sp>
    </p:spTree>
    <p:extLst>
      <p:ext uri="{BB962C8B-B14F-4D97-AF65-F5344CB8AC3E}">
        <p14:creationId xmlns:p14="http://schemas.microsoft.com/office/powerpoint/2010/main" val="4130970046"/>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06e2f7bb-c9b2-4e0e-a86d-0f19da7e4936">YFD3JESRWWD5-620435128-867020</_dlc_DocId>
    <lcf76f155ced4ddcb4097134ff3c332f xmlns="9b373ee6-7c28-4043-ad0b-3e3378acf4cf">
      <Terms xmlns="http://schemas.microsoft.com/office/infopath/2007/PartnerControls"/>
    </lcf76f155ced4ddcb4097134ff3c332f>
    <TaxCatchAll xmlns="06e2f7bb-c9b2-4e0e-a86d-0f19da7e4936" xsi:nil="true"/>
    <_dlc_DocIdUrl xmlns="06e2f7bb-c9b2-4e0e-a86d-0f19da7e4936">
      <Url>https://idpegasesas.sharepoint.com/sites/ComnCoEvents/_layouts/15/DocIdRedir.aspx?ID=YFD3JESRWWD5-620435128-867020</Url>
      <Description>YFD3JESRWWD5-620435128-867020</Description>
    </_dlc_DocIdUrl>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ct:contentTypeSchema xmlns:ct="http://schemas.microsoft.com/office/2006/metadata/contentType" xmlns:ma="http://schemas.microsoft.com/office/2006/metadata/properties/metaAttributes" ct:_="" ma:_="" ma:contentTypeName="Document" ma:contentTypeID="0x0101007EB8FA07240F294CBC17A04605CBD404" ma:contentTypeVersion="14" ma:contentTypeDescription="Crée un document." ma:contentTypeScope="" ma:versionID="fea47593b607f3db04722842d4d77011">
  <xsd:schema xmlns:xsd="http://www.w3.org/2001/XMLSchema" xmlns:xs="http://www.w3.org/2001/XMLSchema" xmlns:p="http://schemas.microsoft.com/office/2006/metadata/properties" xmlns:ns2="06e2f7bb-c9b2-4e0e-a86d-0f19da7e4936" xmlns:ns3="9b373ee6-7c28-4043-ad0b-3e3378acf4cf" targetNamespace="http://schemas.microsoft.com/office/2006/metadata/properties" ma:root="true" ma:fieldsID="3767811572e0e2ce69cf972a2031a5ca" ns2:_="" ns3:_="">
    <xsd:import namespace="06e2f7bb-c9b2-4e0e-a86d-0f19da7e4936"/>
    <xsd:import namespace="9b373ee6-7c28-4043-ad0b-3e3378acf4cf"/>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SearchProperties" minOccurs="0"/>
                <xsd:element ref="ns3:MediaServiceObjectDetectorVersions" minOccurs="0"/>
                <xsd:element ref="ns3:MediaServiceDateTaken" minOccurs="0"/>
                <xsd:element ref="ns3:MediaServiceGenerationTime" minOccurs="0"/>
                <xsd:element ref="ns3:MediaServiceEventHashCode" minOccurs="0"/>
                <xsd:element ref="ns3:lcf76f155ced4ddcb4097134ff3c332f" minOccurs="0"/>
                <xsd:element ref="ns2:TaxCatchAll" minOccurs="0"/>
                <xsd:element ref="ns3:MediaLengthInSeconds" minOccurs="0"/>
                <xsd:element ref="ns3:MediaServiceOCR" minOccurs="0"/>
                <xsd:element ref="ns3:MediaServiceLocation"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e2f7bb-c9b2-4e0e-a86d-0f19da7e4936" elementFormDefault="qualified">
    <xsd:import namespace="http://schemas.microsoft.com/office/2006/documentManagement/types"/>
    <xsd:import namespace="http://schemas.microsoft.com/office/infopath/2007/PartnerControls"/>
    <xsd:element name="_dlc_DocId" ma:index="8" nillable="true" ma:displayName="Valeur d’ID de document" ma:description="Valeur de l’ID de document affecté à cet élément." ma:indexed="true" ma:internalName="_dlc_DocId" ma:readOnly="true">
      <xsd:simpleType>
        <xsd:restriction base="dms:Text"/>
      </xsd:simpleType>
    </xsd:element>
    <xsd:element name="_dlc_DocIdUrl" ma:index="9" nillable="true" ma:displayName="ID de document" ma:description="Lien permanent vers ce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TaxCatchAll" ma:index="20" nillable="true" ma:displayName="Taxonomy Catch All Column" ma:hidden="true" ma:list="{0b2f8796-86f1-410a-a0f8-a44cff0d1550}" ma:internalName="TaxCatchAll" ma:showField="CatchAllData" ma:web="06e2f7bb-c9b2-4e0e-a86d-0f19da7e4936">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9b373ee6-7c28-4043-ad0b-3e3378acf4cf"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lcf76f155ced4ddcb4097134ff3c332f" ma:index="19" nillable="true" ma:taxonomy="true" ma:internalName="lcf76f155ced4ddcb4097134ff3c332f" ma:taxonomyFieldName="MediaServiceImageTags" ma:displayName="Balises d’images" ma:readOnly="false" ma:fieldId="{5cf76f15-5ced-4ddc-b409-7134ff3c332f}" ma:taxonomyMulti="true" ma:sspId="d8b40812-e03f-4107-9333-f49d2ff58344" ma:termSetId="09814cd3-568e-fe90-9814-8d621ff8fb84" ma:anchorId="fba54fb3-c3e1-fe81-a776-ca4b69148c4d" ma:open="true" ma:isKeyword="false">
      <xsd:complexType>
        <xsd:sequence>
          <xsd:element ref="pc:Terms" minOccurs="0" maxOccurs="1"/>
        </xsd:sequence>
      </xsd:complexType>
    </xsd:element>
    <xsd:element name="MediaLengthInSeconds" ma:index="21" nillable="true" ma:displayName="MediaLengthInSeconds" ma:hidden="true" ma:internalName="MediaLengthInSeconds" ma:readOnly="true">
      <xsd:simpleType>
        <xsd:restriction base="dms:Unknown"/>
      </xsd:simpleType>
    </xsd:element>
    <xsd:element name="MediaServiceOCR" ma:index="22" nillable="true" ma:displayName="Extracted Text" ma:internalName="MediaServiceOCR" ma:readOnly="true">
      <xsd:simpleType>
        <xsd:restriction base="dms:Note">
          <xsd:maxLength value="255"/>
        </xsd:restriction>
      </xsd:simpleType>
    </xsd:element>
    <xsd:element name="MediaServiceLocation" ma:index="23" nillable="true" ma:displayName="Location" ma:description="" ma:indexed="true" ma:internalName="MediaServiceLocation" ma:readOnly="true">
      <xsd:simpleType>
        <xsd:restriction base="dms:Text"/>
      </xsd:simpleType>
    </xsd:element>
    <xsd:element name="MediaServiceBillingMetadata" ma:index="24"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09F08A4-3721-449A-86AC-1F2CDDD29756}">
  <ds:schemaRefs>
    <ds:schemaRef ds:uri="9b373ee6-7c28-4043-ad0b-3e3378acf4cf"/>
    <ds:schemaRef ds:uri="http://purl.org/dc/dcmitype/"/>
    <ds:schemaRef ds:uri="http://schemas.microsoft.com/office/infopath/2007/PartnerControls"/>
    <ds:schemaRef ds:uri="http://schemas.openxmlformats.org/package/2006/metadata/core-properties"/>
    <ds:schemaRef ds:uri="06e2f7bb-c9b2-4e0e-a86d-0f19da7e4936"/>
    <ds:schemaRef ds:uri="http://schemas.microsoft.com/office/2006/documentManagement/types"/>
    <ds:schemaRef ds:uri="http://purl.org/dc/terms/"/>
    <ds:schemaRef ds:uri="http://schemas.microsoft.com/office/2006/metadata/properties"/>
    <ds:schemaRef ds:uri="http://www.w3.org/XML/1998/namespace"/>
    <ds:schemaRef ds:uri="http://purl.org/dc/elements/1.1/"/>
  </ds:schemaRefs>
</ds:datastoreItem>
</file>

<file path=customXml/itemProps2.xml><?xml version="1.0" encoding="utf-8"?>
<ds:datastoreItem xmlns:ds="http://schemas.openxmlformats.org/officeDocument/2006/customXml" ds:itemID="{DD6F9018-C8AA-46E8-82C2-F319C03C62BA}">
  <ds:schemaRefs>
    <ds:schemaRef ds:uri="http://schemas.microsoft.com/sharepoint/v3/contenttype/forms"/>
  </ds:schemaRefs>
</ds:datastoreItem>
</file>

<file path=customXml/itemProps3.xml><?xml version="1.0" encoding="utf-8"?>
<ds:datastoreItem xmlns:ds="http://schemas.openxmlformats.org/officeDocument/2006/customXml" ds:itemID="{4567B07E-62BA-434A-963A-B5216A61E10F}">
  <ds:schemaRefs>
    <ds:schemaRef ds:uri="http://schemas.microsoft.com/sharepoint/events"/>
  </ds:schemaRefs>
</ds:datastoreItem>
</file>

<file path=customXml/itemProps4.xml><?xml version="1.0" encoding="utf-8"?>
<ds:datastoreItem xmlns:ds="http://schemas.openxmlformats.org/officeDocument/2006/customXml" ds:itemID="{DC7268CC-ABD9-4D1B-B979-EC68B5D957AB}"/>
</file>

<file path=docMetadata/LabelInfo.xml><?xml version="1.0" encoding="utf-8"?>
<clbl:labelList xmlns:clbl="http://schemas.microsoft.com/office/2020/mipLabelMetadata">
  <clbl:label id="{8e7bed64-33dc-4e0b-bec3-ac5fb04e25f0}" enabled="0" method="" siteId="{8e7bed64-33dc-4e0b-bec3-ac5fb04e25f0}" removed="1"/>
</clbl:labelList>
</file>

<file path=docProps/app.xml><?xml version="1.0" encoding="utf-8"?>
<Properties xmlns="http://schemas.openxmlformats.org/officeDocument/2006/extended-properties" xmlns:vt="http://schemas.openxmlformats.org/officeDocument/2006/docPropsVTypes">
  <TotalTime>364</TotalTime>
  <Words>2471</Words>
  <Application>Microsoft Office PowerPoint</Application>
  <PresentationFormat>Grand écran</PresentationFormat>
  <Paragraphs>287</Paragraphs>
  <Slides>41</Slides>
  <Notes>1</Notes>
  <HiddenSlides>0</HiddenSlides>
  <MMClips>0</MMClips>
  <ScaleCrop>false</ScaleCrop>
  <HeadingPairs>
    <vt:vector size="6" baseType="variant">
      <vt:variant>
        <vt:lpstr>Polices utilisées</vt:lpstr>
      </vt:variant>
      <vt:variant>
        <vt:i4>10</vt:i4>
      </vt:variant>
      <vt:variant>
        <vt:lpstr>Thème</vt:lpstr>
      </vt:variant>
      <vt:variant>
        <vt:i4>1</vt:i4>
      </vt:variant>
      <vt:variant>
        <vt:lpstr>Titres des diapositives</vt:lpstr>
      </vt:variant>
      <vt:variant>
        <vt:i4>41</vt:i4>
      </vt:variant>
    </vt:vector>
  </HeadingPairs>
  <TitlesOfParts>
    <vt:vector size="52" baseType="lpstr">
      <vt:lpstr>Aptos</vt:lpstr>
      <vt:lpstr>Aptos Display</vt:lpstr>
      <vt:lpstr>Arial</vt:lpstr>
      <vt:lpstr>Calibri</vt:lpstr>
      <vt:lpstr>Epilogue</vt:lpstr>
      <vt:lpstr>Epilogue Light</vt:lpstr>
      <vt:lpstr>Epilogue Medium</vt:lpstr>
      <vt:lpstr>Poppins</vt:lpstr>
      <vt:lpstr>Segoe UI</vt:lpstr>
      <vt:lpstr>Wingdings</vt:lpstr>
      <vt:lpstr>Thème Office</vt:lpstr>
      <vt:lpstr>Les Soins Oncologiques de Support  Grandes avancées  mais difficultés d’accès</vt:lpstr>
      <vt:lpstr>La Ligue contre le cancer, une fédération centenaire engagée dans la lutte contre le cancer</vt:lpstr>
      <vt:lpstr>Les États généraux des personnes malades</vt:lpstr>
      <vt:lpstr>La mesure 42 du Premier plan cancer</vt:lpstr>
      <vt:lpstr>L’ensemble des soins et soutiens nécessaires aux personnes malades, parallèlement aux traitements spécifiques, lorsqu’il y en a, tout au long des maladies graves »</vt:lpstr>
      <vt:lpstr>Les soins oncologiques de support reconnus</vt:lpstr>
      <vt:lpstr>Présentation PowerPoint</vt:lpstr>
      <vt:lpstr>Les soins oncologiques de support tout au long du parcours</vt:lpstr>
      <vt:lpstr>Le parcours global post-cancer</vt:lpstr>
      <vt:lpstr>LES SOS                où?</vt:lpstr>
      <vt:lpstr>Présentation PowerPoint</vt:lpstr>
      <vt:lpstr>Pourquoi déployer des soins oncologiques de support ?</vt:lpstr>
      <vt:lpstr>A quels besoins répondent les soins oncologiques de support ?</vt:lpstr>
      <vt:lpstr>                                 Rèves    ou      Réalités</vt:lpstr>
      <vt:lpstr>Rapport 2018/2019 de l’Observatoire sociétal des cancers</vt:lpstr>
      <vt:lpstr>En 2018, un vécu mitigé du parcours de soins</vt:lpstr>
      <vt:lpstr>Une coordination nécessaire entre les professionnels de santé</vt:lpstr>
      <vt:lpstr>La complexité des démarches administratives qui détériore le vécu</vt:lpstr>
      <vt:lpstr>Présentation PowerPoint</vt:lpstr>
      <vt:lpstr>Présentation PowerPoint</vt:lpstr>
      <vt:lpstr>Présentation PowerPoint</vt:lpstr>
      <vt:lpstr>Présentation PowerPoint</vt:lpstr>
      <vt:lpstr>Présentation PowerPoint</vt:lpstr>
      <vt:lpstr>Se mobiliser collectivement pour parer aux carences en matière d’accès aux soins et de prise en charge</vt:lpstr>
      <vt:lpstr>Le Collectif des personnes malades et aidants liguées contre le cancer</vt:lpstr>
      <vt:lpstr>L’engagement du Collectif à travers un exemple : notre manifeste</vt:lpstr>
      <vt:lpstr>Un manifeste, 10 recommandations</vt:lpstr>
      <vt:lpstr>Présentation PowerPoint</vt:lpstr>
      <vt:lpstr>Les 10 recommandations</vt:lpstr>
      <vt:lpstr>La brochure soins de support</vt:lpstr>
      <vt:lpstr>La brochure soins de support</vt:lpstr>
      <vt:lpstr>Le soutien psychologique</vt:lpstr>
      <vt:lpstr>Présentation PowerPoint</vt:lpstr>
      <vt:lpstr>L’activité physique adaptée (APA)</vt:lpstr>
      <vt:lpstr>Le soutien financier et le retour / maintien dans l’emploi</vt:lpstr>
      <vt:lpstr>La prise en charge sociale et professionnelle</vt:lpstr>
      <vt:lpstr>Un large panel d’outils</vt:lpstr>
      <vt:lpstr>Au fil de la ligue</vt:lpstr>
      <vt:lpstr>Présentation PowerPoint</vt:lpstr>
      <vt:lpstr>Avez-vous des questions ?</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 Soins Oncologiques de Support  Grandes avancées  mais difficultés d’accès</dc:title>
  <dc:creator>Léa WEBER</dc:creator>
  <cp:lastModifiedBy>ALTEC</cp:lastModifiedBy>
  <cp:revision>4</cp:revision>
  <dcterms:created xsi:type="dcterms:W3CDTF">2025-02-19T16:50:23Z</dcterms:created>
  <dcterms:modified xsi:type="dcterms:W3CDTF">2025-10-02T09:11:09Z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0x0101007EB8FA07240F294CBC17A04605CBD404</vt:lpwstr>
  </property>
  <property fmtid="{D5CDD505-2E9C-101B-9397-08002B2CF9AE}" pid="3" name="_dlc_DocIdItemGuid">
    <vt:lpwstr>afb96002-730e-40f1-a15f-7fb6218e417f</vt:lpwstr>
  </property>
  <property fmtid="{D5CDD505-2E9C-101B-9397-08002B2CF9AE}" pid="4" name="MediaServiceImageTags">
    <vt:lpwstr/>
  </property>
</Properties>
</file>